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256" r:id="rId2"/>
    <p:sldId id="275" r:id="rId3"/>
    <p:sldId id="262" r:id="rId4"/>
    <p:sldId id="276" r:id="rId5"/>
    <p:sldId id="263" r:id="rId6"/>
    <p:sldId id="277" r:id="rId7"/>
    <p:sldId id="278" r:id="rId8"/>
    <p:sldId id="279" r:id="rId9"/>
    <p:sldId id="280" r:id="rId10"/>
    <p:sldId id="281" r:id="rId11"/>
    <p:sldId id="264" r:id="rId12"/>
    <p:sldId id="266" r:id="rId13"/>
    <p:sldId id="282" r:id="rId14"/>
    <p:sldId id="283" r:id="rId15"/>
    <p:sldId id="284" r:id="rId16"/>
    <p:sldId id="269" r:id="rId17"/>
  </p:sldIdLst>
  <p:sldSz cx="12192000" cy="6858000"/>
  <p:notesSz cx="6858000" cy="9144000"/>
  <p:embeddedFontLst>
    <p:embeddedFont>
      <p:font typeface="汉字之美沁园春毛体" panose="02010600030101010101" charset="-122"/>
      <p:regular r:id="rId20"/>
    </p:embeddedFont>
    <p:embeddedFont>
      <p:font typeface="黑体" panose="02010609060101010101" pitchFamily="49" charset="-122"/>
      <p:regular r:id="rId21"/>
    </p:embeddedFont>
    <p:embeddedFont>
      <p:font typeface="Cambria Math" panose="02040503050406030204" pitchFamily="18" charset="0"/>
      <p:regular r:id="rId22"/>
    </p:embeddedFont>
    <p:embeddedFont>
      <p:font typeface="等线" panose="02010600030101010101" pitchFamily="2" charset="-122"/>
      <p:regular r:id="rId23"/>
      <p:bold r:id="rId24"/>
    </p:embeddedFont>
    <p:embeddedFont>
      <p:font typeface="楷体" panose="02010609060101010101" pitchFamily="49" charset="-122"/>
      <p:regular r:id="rId25"/>
    </p:embeddedFont>
    <p:embeddedFont>
      <p:font typeface="微软雅黑" panose="020B0503020204020204" pitchFamily="34" charset="-122"/>
      <p:regular r:id="rId26"/>
      <p:bold r:id="rId27"/>
    </p:embeddedFont>
    <p:embeddedFont>
      <p:font typeface="印品黑体" panose="00000500000000000000" pitchFamily="2" charset="-122"/>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9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EA4"/>
    <a:srgbClr val="0070C0"/>
    <a:srgbClr val="039ACF"/>
    <a:srgbClr val="005BA7"/>
    <a:srgbClr val="00467F"/>
    <a:srgbClr val="0057A2"/>
    <a:srgbClr val="EFEFEF"/>
    <a:srgbClr val="043776"/>
    <a:srgbClr val="225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21" d="100"/>
          <a:sy n="121" d="100"/>
        </p:scale>
        <p:origin x="389" y="86"/>
      </p:cViewPr>
      <p:guideLst>
        <p:guide orient="horz" pos="2164"/>
        <p:guide pos="393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2025/10/29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6</a:t>
            </a:fld>
            <a:endParaRPr lang="zh-CN" altLang="en-US"/>
          </a:p>
        </p:txBody>
      </p:sp>
    </p:spTree>
    <p:extLst>
      <p:ext uri="{BB962C8B-B14F-4D97-AF65-F5344CB8AC3E}">
        <p14:creationId xmlns:p14="http://schemas.microsoft.com/office/powerpoint/2010/main" val="1325387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2025/10/29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2025/10/29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2025/10/29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2025/10/29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2025/10/29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2025/10/29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2025/10/29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2025/10/29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2025/10/29</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image" Target="../media/image28.png"/><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2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26.png"/><Relationship Id="rId5" Type="http://schemas.openxmlformats.org/officeDocument/2006/relationships/tags" Target="../tags/tag141.xml"/><Relationship Id="rId10" Type="http://schemas.openxmlformats.org/officeDocument/2006/relationships/slideLayout" Target="../slideLayouts/slideLayout2.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tags" Target="../tags/tag163.xml"/><Relationship Id="rId3" Type="http://schemas.openxmlformats.org/officeDocument/2006/relationships/tags" Target="../tags/tag148.xml"/><Relationship Id="rId21" Type="http://schemas.openxmlformats.org/officeDocument/2006/relationships/tags" Target="../tags/tag166.xml"/><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image" Target="../media/image30.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slideLayout" Target="../slideLayouts/slideLayout2.xml"/><Relationship Id="rId10" Type="http://schemas.openxmlformats.org/officeDocument/2006/relationships/tags" Target="../tags/tag155.xml"/><Relationship Id="rId19" Type="http://schemas.openxmlformats.org/officeDocument/2006/relationships/tags" Target="../tags/tag164.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s>
</file>

<file path=ppt/slides/_rels/slide12.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tags" Target="../tags/tag179.xml"/><Relationship Id="rId2" Type="http://schemas.openxmlformats.org/officeDocument/2006/relationships/tags" Target="../tags/tag169.xml"/><Relationship Id="rId16" Type="http://schemas.openxmlformats.org/officeDocument/2006/relationships/image" Target="../media/image32.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image" Target="../media/image31.png"/><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81.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8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83.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4.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68.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image" Target="../media/image5.png"/><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2" Type="http://schemas.openxmlformats.org/officeDocument/2006/relationships/tags" Target="../tags/tag76.xml"/><Relationship Id="rId16" Type="http://schemas.openxmlformats.org/officeDocument/2006/relationships/image" Target="../media/image7.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image" Target="../media/image6.png"/><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notesSlide" Target="../notesSlides/notesSlide1.xml"/><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notesSlide" Target="../notesSlides/notesSlide2.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slideLayout" Target="../slideLayouts/slideLayout12.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image" Target="../media/image10.png"/><Relationship Id="rId10" Type="http://schemas.openxmlformats.org/officeDocument/2006/relationships/tags" Target="../tags/tag108.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tags" Target="../tags/tag117.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1.png"/><Relationship Id="rId5" Type="http://schemas.openxmlformats.org/officeDocument/2006/relationships/tags" Target="../tags/tag114.xml"/><Relationship Id="rId10" Type="http://schemas.openxmlformats.org/officeDocument/2006/relationships/slideLayout" Target="../slideLayouts/slideLayout2.xml"/><Relationship Id="rId4" Type="http://schemas.openxmlformats.org/officeDocument/2006/relationships/tags" Target="../tags/tag113.xml"/><Relationship Id="rId9" Type="http://schemas.openxmlformats.org/officeDocument/2006/relationships/tags" Target="../tags/tag118.xml"/></Relationships>
</file>

<file path=ppt/slides/_rels/slide8.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tags" Target="../tags/tag120.xml"/><Relationship Id="rId16" Type="http://schemas.openxmlformats.org/officeDocument/2006/relationships/image" Target="../media/image17.png"/><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12.png"/><Relationship Id="rId5" Type="http://schemas.openxmlformats.org/officeDocument/2006/relationships/tags" Target="../tags/tag123.xml"/><Relationship Id="rId15" Type="http://schemas.openxmlformats.org/officeDocument/2006/relationships/image" Target="../media/image16.png"/><Relationship Id="rId10" Type="http://schemas.openxmlformats.org/officeDocument/2006/relationships/slideLayout" Target="../slideLayouts/slideLayout2.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image" Target="../media/image22.png"/><Relationship Id="rId18" Type="http://schemas.microsoft.com/office/2007/relationships/hdphoto" Target="../media/hdphoto2.wdp"/><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tags" Target="../tags/tag129.xml"/><Relationship Id="rId16" Type="http://schemas.microsoft.com/office/2007/relationships/hdphoto" Target="../media/hdphoto1.wdp"/><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20.png"/><Relationship Id="rId5" Type="http://schemas.openxmlformats.org/officeDocument/2006/relationships/tags" Target="../tags/tag132.xml"/><Relationship Id="rId15" Type="http://schemas.openxmlformats.org/officeDocument/2006/relationships/image" Target="../media/image24.png"/><Relationship Id="rId10" Type="http://schemas.openxmlformats.org/officeDocument/2006/relationships/slideLayout" Target="../slideLayouts/slideLayout2.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p:cNvSpPr/>
          <p:nvPr/>
        </p:nvSpPr>
        <p:spPr>
          <a:xfrm>
            <a:off x="-4490085" y="433705"/>
            <a:ext cx="7963535" cy="5972810"/>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p:cNvSpPr/>
          <p:nvPr/>
        </p:nvSpPr>
        <p:spPr>
          <a:xfrm rot="10800000">
            <a:off x="3648125" y="7176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pic>
        <p:nvPicPr>
          <p:cNvPr id="10" name="图片 9"/>
          <p:cNvPicPr>
            <a:picLocks noChangeAspect="1"/>
          </p:cNvPicPr>
          <p:nvPr/>
        </p:nvPicPr>
        <p:blipFill>
          <a:blip r:embed="rId3"/>
          <a:stretch>
            <a:fillRect/>
          </a:stretch>
        </p:blipFill>
        <p:spPr>
          <a:xfrm>
            <a:off x="-1170649" y="661566"/>
            <a:ext cx="8175445" cy="3529890"/>
          </a:xfrm>
          <a:prstGeom prst="rect">
            <a:avLst/>
          </a:prstGeom>
        </p:spPr>
      </p:pic>
      <p:sp>
        <p:nvSpPr>
          <p:cNvPr id="16" name="三角形 15"/>
          <p:cNvSpPr/>
          <p:nvPr/>
        </p:nvSpPr>
        <p:spPr>
          <a:xfrm>
            <a:off x="2663825" y="429260"/>
            <a:ext cx="1582420" cy="1300480"/>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54" name="直线连接符 53"/>
          <p:cNvCxnSpPr/>
          <p:nvPr/>
        </p:nvCxnSpPr>
        <p:spPr>
          <a:xfrm flipH="1">
            <a:off x="5716240" y="273183"/>
            <a:ext cx="1528445" cy="2538095"/>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p:cNvSpPr/>
          <p:nvPr/>
        </p:nvSpPr>
        <p:spPr>
          <a:xfrm>
            <a:off x="-4977490" y="12381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p:cNvSpPr/>
          <p:nvPr/>
        </p:nvSpPr>
        <p:spPr>
          <a:xfrm>
            <a:off x="4275455" y="2371725"/>
            <a:ext cx="7200900" cy="1067343"/>
          </a:xfrm>
          <a:prstGeom prst="rect">
            <a:avLst/>
          </a:prstGeom>
          <a:noFill/>
        </p:spPr>
        <p:txBody>
          <a:bodyPr wrap="square" anchor="t" anchorCtr="0">
            <a:spAutoFit/>
          </a:bodyPr>
          <a:lstStyle/>
          <a:p>
            <a:pPr lvl="0" algn="r">
              <a:lnSpc>
                <a:spcPct val="130000"/>
              </a:lnSpc>
              <a:defRPr/>
            </a:pPr>
            <a:r>
              <a:rPr kumimoji="1" lang="zh-CN" altLang="en-US" sz="5400" b="1" dirty="0">
                <a:solidFill>
                  <a:srgbClr val="00467F"/>
                </a:solidFill>
                <a:latin typeface="微软雅黑" panose="020B0503020204020204" charset="-122"/>
                <a:ea typeface="微软雅黑" panose="020B0503020204020204" charset="-122"/>
                <a:cs typeface="Calibri" panose="020F0502020204030204" charset="0"/>
              </a:rPr>
              <a:t>化学期中复习讲座</a:t>
            </a:r>
            <a:endParaRPr kumimoji="1" lang="en-US" altLang="zh-CN" sz="3600" b="1" dirty="0">
              <a:solidFill>
                <a:srgbClr val="00467F"/>
              </a:solidFill>
              <a:latin typeface="微软雅黑" panose="020B0503020204020204" charset="-122"/>
              <a:ea typeface="微软雅黑" panose="020B0503020204020204" charset="-122"/>
              <a:cs typeface="Calibri" panose="020F0502020204030204" charset="0"/>
            </a:endParaRPr>
          </a:p>
        </p:txBody>
      </p:sp>
      <p:sp>
        <p:nvSpPr>
          <p:cNvPr id="23" name="文本框 22"/>
          <p:cNvSpPr txBox="1"/>
          <p:nvPr/>
        </p:nvSpPr>
        <p:spPr>
          <a:xfrm>
            <a:off x="6407150" y="4384675"/>
            <a:ext cx="49256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a:ln>
                  <a:noFill/>
                </a:ln>
                <a:solidFill>
                  <a:schemeClr val="tx1">
                    <a:lumMod val="95000"/>
                    <a:lumOff val="5000"/>
                  </a:schemeClr>
                </a:solidFill>
                <a:effectLst/>
                <a:uLnTx/>
                <a:uFillTx/>
                <a:latin typeface="楷体" panose="02010609060101010101" charset="-122"/>
                <a:ea typeface="楷体" panose="02010609060101010101" charset="-122"/>
                <a:cs typeface="楷体" panose="02010609060101010101" charset="-122"/>
              </a:rPr>
              <a:t>主讲人</a:t>
            </a:r>
            <a:r>
              <a:rPr kumimoji="1" lang="en-US" altLang="zh-CN" sz="2400" b="1" i="0" u="none" strike="noStrike" kern="1200" cap="none" spc="0" normalizeH="0" baseline="0" noProof="0" dirty="0">
                <a:ln>
                  <a:noFill/>
                </a:ln>
                <a:solidFill>
                  <a:schemeClr val="tx1">
                    <a:lumMod val="95000"/>
                    <a:lumOff val="5000"/>
                  </a:schemeClr>
                </a:solidFill>
                <a:effectLst/>
                <a:uLnTx/>
                <a:uFillTx/>
                <a:latin typeface="楷体" panose="02010609060101010101" charset="-122"/>
                <a:ea typeface="楷体" panose="02010609060101010101" charset="-122"/>
                <a:cs typeface="楷体" panose="02010609060101010101" charset="-122"/>
              </a:rPr>
              <a:t> </a:t>
            </a:r>
            <a:r>
              <a:rPr kumimoji="1" lang="zh-CN" altLang="en-US" sz="2400" i="0" u="none" strike="noStrike" kern="1200" cap="none" spc="0" normalizeH="0" baseline="0" noProof="0" dirty="0">
                <a:ln>
                  <a:noFill/>
                </a:ln>
                <a:solidFill>
                  <a:schemeClr val="tx1">
                    <a:lumMod val="95000"/>
                    <a:lumOff val="5000"/>
                  </a:schemeClr>
                </a:solidFill>
                <a:effectLst/>
                <a:uLnTx/>
                <a:uFillTx/>
                <a:latin typeface="楷体" panose="02010609060101010101" charset="-122"/>
                <a:ea typeface="楷体" panose="02010609060101010101" charset="-122"/>
                <a:cs typeface="楷体" panose="02010609060101010101" charset="-122"/>
              </a:rPr>
              <a:t>李昊轩</a:t>
            </a:r>
            <a:endParaRPr kumimoji="1" lang="zh-CN" altLang="en-US" sz="2400" noProof="0" dirty="0">
              <a:ln>
                <a:noFill/>
              </a:ln>
              <a:solidFill>
                <a:schemeClr val="tx1">
                  <a:lumMod val="95000"/>
                  <a:lumOff val="5000"/>
                </a:schemeClr>
              </a:solidFill>
              <a:effectLst/>
              <a:uLnTx/>
              <a:uFillTx/>
              <a:latin typeface="楷体" panose="02010609060101010101" charset="-122"/>
              <a:ea typeface="楷体" panose="02010609060101010101" charset="-122"/>
              <a:cs typeface="楷体" panose="02010609060101010101" charset="-122"/>
              <a:sym typeface="+mn-ea"/>
            </a:endParaRPr>
          </a:p>
        </p:txBody>
      </p:sp>
      <p:pic>
        <p:nvPicPr>
          <p:cNvPr id="6" name="图片 5" descr="少学组工作小组"/>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8046085" y="1689735"/>
            <a:ext cx="3430270" cy="831215"/>
          </a:xfrm>
          <a:prstGeom prst="rect">
            <a:avLst/>
          </a:prstGeom>
        </p:spPr>
      </p:pic>
      <p:sp>
        <p:nvSpPr>
          <p:cNvPr id="7" name="三角形 29"/>
          <p:cNvSpPr/>
          <p:nvPr/>
        </p:nvSpPr>
        <p:spPr>
          <a:xfrm rot="10800000">
            <a:off x="3574415" y="657225"/>
            <a:ext cx="1340485" cy="1080770"/>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94" name="文本框 93"/>
          <p:cNvSpPr txBox="1"/>
          <p:nvPr/>
        </p:nvSpPr>
        <p:spPr>
          <a:xfrm>
            <a:off x="7223760" y="3573145"/>
            <a:ext cx="4252595" cy="584775"/>
          </a:xfrm>
          <a:prstGeom prst="rect">
            <a:avLst/>
          </a:prstGeom>
          <a:noFill/>
        </p:spPr>
        <p:txBody>
          <a:bodyPr wrap="square" rtlCol="0">
            <a:spAutoFit/>
          </a:bodyPr>
          <a:lstStyle/>
          <a:p>
            <a:pPr algn="r"/>
            <a:r>
              <a:rPr lang="en-US" altLang="zh-CN" sz="3200" dirty="0">
                <a:solidFill>
                  <a:schemeClr val="bg1">
                    <a:lumMod val="65000"/>
                  </a:schemeClr>
                </a:solidFill>
                <a:latin typeface="+mj-ea"/>
                <a:ea typeface="+mj-ea"/>
                <a:cs typeface="+mj-lt"/>
              </a:rPr>
              <a:t>——</a:t>
            </a:r>
            <a:r>
              <a:rPr lang="zh-CN" altLang="en-US" sz="3200" dirty="0">
                <a:solidFill>
                  <a:schemeClr val="bg1">
                    <a:lumMod val="65000"/>
                  </a:schemeClr>
                </a:solidFill>
                <a:latin typeface="+mj-ea"/>
                <a:ea typeface="+mj-ea"/>
                <a:cs typeface="+mj-lt"/>
              </a:rPr>
              <a:t>分子结构篇</a:t>
            </a:r>
            <a:endParaRPr lang="en-US" altLang="zh-CN" sz="3200" dirty="0">
              <a:solidFill>
                <a:schemeClr val="bg1">
                  <a:lumMod val="65000"/>
                </a:schemeClr>
              </a:solidFill>
              <a:latin typeface="+mj-ea"/>
              <a:ea typeface="+mj-ea"/>
              <a:cs typeface="+mj-lt"/>
            </a:endParaRPr>
          </a:p>
        </p:txBody>
      </p:sp>
      <p:cxnSp>
        <p:nvCxnSpPr>
          <p:cNvPr id="9" name="直线连接符 53"/>
          <p:cNvCxnSpPr/>
          <p:nvPr/>
        </p:nvCxnSpPr>
        <p:spPr>
          <a:xfrm flipH="1" flipV="1">
            <a:off x="9616410" y="4208278"/>
            <a:ext cx="1791970" cy="1905"/>
          </a:xfrm>
          <a:prstGeom prst="line">
            <a:avLst/>
          </a:prstGeom>
          <a:ln w="25400">
            <a:solidFill>
              <a:srgbClr val="00467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407150" y="4875530"/>
            <a:ext cx="49256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a:ln>
                  <a:noFill/>
                </a:ln>
                <a:solidFill>
                  <a:schemeClr val="tx1">
                    <a:lumMod val="95000"/>
                    <a:lumOff val="5000"/>
                  </a:schemeClr>
                </a:solidFill>
                <a:effectLst/>
                <a:uLnTx/>
                <a:uFillTx/>
                <a:latin typeface="楷体" panose="02010609060101010101" charset="-122"/>
                <a:ea typeface="楷体" panose="02010609060101010101" charset="-122"/>
                <a:cs typeface="楷体" panose="02010609060101010101" charset="-122"/>
              </a:rPr>
              <a:t>时间</a:t>
            </a:r>
            <a:r>
              <a:rPr kumimoji="1" lang="en-US" altLang="zh-CN" sz="2400" b="1" i="0" u="none" strike="noStrike" kern="1200" cap="none" spc="0" normalizeH="0" baseline="0" noProof="0" dirty="0">
                <a:ln>
                  <a:noFill/>
                </a:ln>
                <a:solidFill>
                  <a:schemeClr val="tx1">
                    <a:lumMod val="95000"/>
                    <a:lumOff val="5000"/>
                  </a:schemeClr>
                </a:solidFill>
                <a:effectLst/>
                <a:uLnTx/>
                <a:uFillTx/>
                <a:latin typeface="楷体" panose="02010609060101010101" charset="-122"/>
                <a:ea typeface="楷体" panose="02010609060101010101" charset="-122"/>
                <a:cs typeface="楷体" panose="02010609060101010101" charset="-122"/>
              </a:rPr>
              <a:t> </a:t>
            </a:r>
            <a:r>
              <a:rPr kumimoji="1" lang="en-US" altLang="zh-CN" sz="2400" i="0" u="none" strike="noStrike" kern="1200" cap="none" spc="0" normalizeH="0" baseline="0" noProof="0" dirty="0">
                <a:ln>
                  <a:noFill/>
                </a:ln>
                <a:solidFill>
                  <a:schemeClr val="tx1">
                    <a:lumMod val="95000"/>
                    <a:lumOff val="5000"/>
                  </a:schemeClr>
                </a:solidFill>
                <a:effectLst/>
                <a:uLnTx/>
                <a:uFillTx/>
                <a:latin typeface="楷体" panose="02010609060101010101" charset="-122"/>
                <a:ea typeface="楷体" panose="02010609060101010101" charset="-122"/>
                <a:cs typeface="楷体" panose="02010609060101010101" charset="-122"/>
              </a:rPr>
              <a:t>2025.10.31</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文本框 200"/>
          <p:cNvSpPr txBox="1"/>
          <p:nvPr/>
        </p:nvSpPr>
        <p:spPr>
          <a:xfrm>
            <a:off x="287020" y="186055"/>
            <a:ext cx="11904980" cy="516890"/>
          </a:xfrm>
          <a:prstGeom prst="rect">
            <a:avLst/>
          </a:prstGeom>
          <a:noFill/>
        </p:spPr>
        <p:txBody>
          <a:bodyPr wrap="square" rtlCol="0" anchor="ctr" anchorCtr="0">
            <a:noAutofit/>
          </a:bodyPr>
          <a:lstStyle/>
          <a:p>
            <a:pPr algn="l"/>
            <a:r>
              <a:rPr lang="zh-CN" altLang="en-US" sz="2400" b="1" spc="400" dirty="0">
                <a:latin typeface="+mn-ea"/>
                <a:sym typeface="+mn-ea"/>
              </a:rPr>
              <a:t>硼烷</a:t>
            </a:r>
            <a:endParaRPr lang="zh-CN" altLang="en-US" sz="2400" b="1" spc="400" dirty="0">
              <a:solidFill>
                <a:schemeClr val="tx1"/>
              </a:solidFill>
              <a:effectLst/>
              <a:uFillTx/>
              <a:latin typeface="+mn-ea"/>
              <a:sym typeface="+mn-ea"/>
            </a:endParaRPr>
          </a:p>
        </p:txBody>
      </p:sp>
      <p:sp>
        <p:nvSpPr>
          <p:cNvPr id="65" name="椭圆 64"/>
          <p:cNvSpPr/>
          <p:nvPr>
            <p:custDataLst>
              <p:tags r:id="rId2"/>
            </p:custDataLst>
          </p:nvPr>
        </p:nvSpPr>
        <p:spPr>
          <a:xfrm>
            <a:off x="411130" y="968375"/>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任意多边形 70"/>
          <p:cNvSpPr/>
          <p:nvPr>
            <p:custDataLst>
              <p:tags r:id="rId3"/>
            </p:custDataLst>
          </p:nvPr>
        </p:nvSpPr>
        <p:spPr>
          <a:xfrm>
            <a:off x="626395" y="1207770"/>
            <a:ext cx="361315" cy="325120"/>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78" name="椭圆 77"/>
          <p:cNvSpPr/>
          <p:nvPr>
            <p:custDataLst>
              <p:tags r:id="rId4"/>
            </p:custDataLst>
          </p:nvPr>
        </p:nvSpPr>
        <p:spPr>
          <a:xfrm>
            <a:off x="411130" y="3483663"/>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任意多边形 88"/>
          <p:cNvSpPr/>
          <p:nvPr>
            <p:custDataLst>
              <p:tags r:id="rId5"/>
            </p:custDataLst>
          </p:nvPr>
        </p:nvSpPr>
        <p:spPr>
          <a:xfrm>
            <a:off x="612425" y="3684958"/>
            <a:ext cx="389255" cy="3892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mn-ea"/>
            </a:endParaRPr>
          </a:p>
        </p:txBody>
      </p:sp>
      <p:sp>
        <p:nvSpPr>
          <p:cNvPr id="83" name="椭圆 82"/>
          <p:cNvSpPr/>
          <p:nvPr>
            <p:custDataLst>
              <p:tags r:id="rId6"/>
            </p:custDataLst>
          </p:nvPr>
        </p:nvSpPr>
        <p:spPr>
          <a:xfrm>
            <a:off x="411130" y="4854702"/>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任意多边形 89"/>
          <p:cNvSpPr/>
          <p:nvPr>
            <p:custDataLst>
              <p:tags r:id="rId7"/>
            </p:custDataLst>
          </p:nvPr>
        </p:nvSpPr>
        <p:spPr>
          <a:xfrm>
            <a:off x="644175" y="5115687"/>
            <a:ext cx="324485" cy="30543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73" name="椭圆 72"/>
          <p:cNvSpPr/>
          <p:nvPr>
            <p:custDataLst>
              <p:tags r:id="rId8"/>
            </p:custDataLst>
          </p:nvPr>
        </p:nvSpPr>
        <p:spPr>
          <a:xfrm>
            <a:off x="411130" y="2243772"/>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任意多边形 90"/>
          <p:cNvSpPr/>
          <p:nvPr>
            <p:custDataLst>
              <p:tags r:id="rId9"/>
            </p:custDataLst>
          </p:nvPr>
        </p:nvSpPr>
        <p:spPr>
          <a:xfrm>
            <a:off x="680370" y="2483167"/>
            <a:ext cx="252730" cy="3130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96" h="4550">
                <a:moveTo>
                  <a:pt x="0" y="616"/>
                </a:moveTo>
                <a:lnTo>
                  <a:pt x="0" y="600"/>
                </a:lnTo>
                <a:cubicBezTo>
                  <a:pt x="-10" y="262"/>
                  <a:pt x="331" y="-8"/>
                  <a:pt x="601" y="0"/>
                </a:cubicBezTo>
                <a:lnTo>
                  <a:pt x="616" y="0"/>
                </a:lnTo>
                <a:lnTo>
                  <a:pt x="1010" y="0"/>
                </a:lnTo>
                <a:lnTo>
                  <a:pt x="1014" y="0"/>
                </a:lnTo>
                <a:lnTo>
                  <a:pt x="1019" y="0"/>
                </a:lnTo>
                <a:lnTo>
                  <a:pt x="2677" y="0"/>
                </a:lnTo>
                <a:lnTo>
                  <a:pt x="2683" y="0"/>
                </a:lnTo>
                <a:lnTo>
                  <a:pt x="2689" y="0"/>
                </a:lnTo>
                <a:lnTo>
                  <a:pt x="2689" y="0"/>
                </a:lnTo>
                <a:lnTo>
                  <a:pt x="3080" y="0"/>
                </a:lnTo>
                <a:lnTo>
                  <a:pt x="3096" y="0"/>
                </a:lnTo>
                <a:cubicBezTo>
                  <a:pt x="3434" y="-10"/>
                  <a:pt x="3704" y="331"/>
                  <a:pt x="3696" y="601"/>
                </a:cubicBezTo>
                <a:lnTo>
                  <a:pt x="3696" y="616"/>
                </a:lnTo>
                <a:lnTo>
                  <a:pt x="3696" y="3934"/>
                </a:lnTo>
                <a:lnTo>
                  <a:pt x="3696" y="3950"/>
                </a:lnTo>
                <a:cubicBezTo>
                  <a:pt x="3706" y="4288"/>
                  <a:pt x="3365" y="4558"/>
                  <a:pt x="3095" y="4550"/>
                </a:cubicBezTo>
                <a:lnTo>
                  <a:pt x="3080" y="4550"/>
                </a:lnTo>
                <a:lnTo>
                  <a:pt x="616" y="4550"/>
                </a:lnTo>
                <a:lnTo>
                  <a:pt x="600" y="4550"/>
                </a:lnTo>
                <a:cubicBezTo>
                  <a:pt x="262" y="4560"/>
                  <a:pt x="-8" y="4219"/>
                  <a:pt x="0" y="3949"/>
                </a:cubicBezTo>
                <a:lnTo>
                  <a:pt x="0" y="3934"/>
                </a:lnTo>
                <a:lnTo>
                  <a:pt x="0" y="616"/>
                </a:lnTo>
                <a:close/>
                <a:moveTo>
                  <a:pt x="405" y="413"/>
                </a:moveTo>
                <a:lnTo>
                  <a:pt x="810" y="413"/>
                </a:lnTo>
                <a:lnTo>
                  <a:pt x="810" y="1043"/>
                </a:lnTo>
                <a:lnTo>
                  <a:pt x="810" y="1048"/>
                </a:lnTo>
                <a:cubicBezTo>
                  <a:pt x="807" y="1152"/>
                  <a:pt x="911" y="1256"/>
                  <a:pt x="1013" y="1252"/>
                </a:cubicBezTo>
                <a:lnTo>
                  <a:pt x="1019" y="1252"/>
                </a:lnTo>
                <a:lnTo>
                  <a:pt x="2677" y="1252"/>
                </a:lnTo>
                <a:lnTo>
                  <a:pt x="2682" y="1252"/>
                </a:lnTo>
                <a:cubicBezTo>
                  <a:pt x="2786" y="1256"/>
                  <a:pt x="2890" y="1151"/>
                  <a:pt x="2886" y="1049"/>
                </a:cubicBezTo>
                <a:lnTo>
                  <a:pt x="2886" y="1043"/>
                </a:lnTo>
                <a:lnTo>
                  <a:pt x="2886" y="413"/>
                </a:lnTo>
                <a:lnTo>
                  <a:pt x="3291" y="413"/>
                </a:lnTo>
                <a:lnTo>
                  <a:pt x="3291" y="4137"/>
                </a:lnTo>
                <a:lnTo>
                  <a:pt x="405" y="4137"/>
                </a:lnTo>
                <a:lnTo>
                  <a:pt x="405" y="413"/>
                </a:lnTo>
                <a:close/>
                <a:moveTo>
                  <a:pt x="1149" y="413"/>
                </a:moveTo>
                <a:lnTo>
                  <a:pt x="2548" y="413"/>
                </a:lnTo>
                <a:lnTo>
                  <a:pt x="2548" y="979"/>
                </a:lnTo>
                <a:lnTo>
                  <a:pt x="1149" y="979"/>
                </a:lnTo>
                <a:lnTo>
                  <a:pt x="1149" y="413"/>
                </a:lnTo>
                <a:close/>
                <a:moveTo>
                  <a:pt x="876" y="1750"/>
                </a:moveTo>
                <a:lnTo>
                  <a:pt x="2887" y="1750"/>
                </a:lnTo>
                <a:lnTo>
                  <a:pt x="2887" y="1752"/>
                </a:lnTo>
                <a:cubicBezTo>
                  <a:pt x="2977" y="1760"/>
                  <a:pt x="3055" y="1854"/>
                  <a:pt x="3051" y="1942"/>
                </a:cubicBezTo>
                <a:cubicBezTo>
                  <a:pt x="3056" y="2040"/>
                  <a:pt x="2967" y="2123"/>
                  <a:pt x="2887" y="2131"/>
                </a:cubicBezTo>
                <a:lnTo>
                  <a:pt x="2887" y="2133"/>
                </a:lnTo>
                <a:lnTo>
                  <a:pt x="876" y="2133"/>
                </a:lnTo>
                <a:lnTo>
                  <a:pt x="876" y="2133"/>
                </a:lnTo>
                <a:lnTo>
                  <a:pt x="874" y="2133"/>
                </a:lnTo>
                <a:lnTo>
                  <a:pt x="869" y="2133"/>
                </a:lnTo>
                <a:lnTo>
                  <a:pt x="864" y="2133"/>
                </a:lnTo>
                <a:cubicBezTo>
                  <a:pt x="757" y="2137"/>
                  <a:pt x="671" y="2038"/>
                  <a:pt x="673" y="1942"/>
                </a:cubicBezTo>
                <a:cubicBezTo>
                  <a:pt x="670" y="1834"/>
                  <a:pt x="768" y="1748"/>
                  <a:pt x="864" y="1750"/>
                </a:cubicBezTo>
                <a:lnTo>
                  <a:pt x="869" y="1750"/>
                </a:lnTo>
                <a:lnTo>
                  <a:pt x="874" y="1751"/>
                </a:lnTo>
                <a:lnTo>
                  <a:pt x="876" y="1751"/>
                </a:lnTo>
                <a:lnTo>
                  <a:pt x="876" y="1750"/>
                </a:lnTo>
                <a:close/>
                <a:moveTo>
                  <a:pt x="876" y="2384"/>
                </a:moveTo>
                <a:lnTo>
                  <a:pt x="2887" y="2384"/>
                </a:lnTo>
                <a:lnTo>
                  <a:pt x="2887" y="2386"/>
                </a:lnTo>
                <a:cubicBezTo>
                  <a:pt x="2977" y="2394"/>
                  <a:pt x="3055" y="2488"/>
                  <a:pt x="3051" y="2576"/>
                </a:cubicBezTo>
                <a:cubicBezTo>
                  <a:pt x="3056" y="2674"/>
                  <a:pt x="2967" y="2757"/>
                  <a:pt x="2887" y="2765"/>
                </a:cubicBezTo>
                <a:lnTo>
                  <a:pt x="2887" y="2767"/>
                </a:lnTo>
                <a:lnTo>
                  <a:pt x="876" y="2767"/>
                </a:lnTo>
                <a:lnTo>
                  <a:pt x="876" y="2767"/>
                </a:lnTo>
                <a:lnTo>
                  <a:pt x="874" y="2767"/>
                </a:lnTo>
                <a:lnTo>
                  <a:pt x="869" y="2767"/>
                </a:lnTo>
                <a:lnTo>
                  <a:pt x="864" y="2767"/>
                </a:lnTo>
                <a:cubicBezTo>
                  <a:pt x="757" y="2771"/>
                  <a:pt x="671" y="2672"/>
                  <a:pt x="673" y="2576"/>
                </a:cubicBezTo>
                <a:cubicBezTo>
                  <a:pt x="670" y="2468"/>
                  <a:pt x="768" y="2382"/>
                  <a:pt x="864" y="2384"/>
                </a:cubicBezTo>
                <a:lnTo>
                  <a:pt x="869" y="2384"/>
                </a:lnTo>
                <a:lnTo>
                  <a:pt x="874" y="2385"/>
                </a:lnTo>
                <a:lnTo>
                  <a:pt x="876" y="2385"/>
                </a:lnTo>
                <a:lnTo>
                  <a:pt x="876" y="2384"/>
                </a:lnTo>
                <a:close/>
                <a:moveTo>
                  <a:pt x="877" y="3055"/>
                </a:moveTo>
                <a:lnTo>
                  <a:pt x="2039" y="3055"/>
                </a:lnTo>
                <a:lnTo>
                  <a:pt x="2039" y="3056"/>
                </a:lnTo>
                <a:lnTo>
                  <a:pt x="2043" y="3056"/>
                </a:lnTo>
                <a:lnTo>
                  <a:pt x="2048" y="3055"/>
                </a:lnTo>
                <a:lnTo>
                  <a:pt x="2053" y="3055"/>
                </a:lnTo>
                <a:lnTo>
                  <a:pt x="2058" y="3055"/>
                </a:lnTo>
                <a:cubicBezTo>
                  <a:pt x="2163" y="3052"/>
                  <a:pt x="2247" y="3158"/>
                  <a:pt x="2244" y="3242"/>
                </a:cubicBezTo>
                <a:lnTo>
                  <a:pt x="2244" y="3247"/>
                </a:lnTo>
                <a:lnTo>
                  <a:pt x="2244" y="3252"/>
                </a:lnTo>
                <a:cubicBezTo>
                  <a:pt x="2247" y="3357"/>
                  <a:pt x="2142" y="3441"/>
                  <a:pt x="2058" y="3438"/>
                </a:cubicBezTo>
                <a:lnTo>
                  <a:pt x="2053" y="3438"/>
                </a:lnTo>
                <a:lnTo>
                  <a:pt x="2048" y="3438"/>
                </a:lnTo>
                <a:lnTo>
                  <a:pt x="2043" y="3438"/>
                </a:lnTo>
                <a:lnTo>
                  <a:pt x="2039" y="3438"/>
                </a:lnTo>
                <a:lnTo>
                  <a:pt x="2039" y="3438"/>
                </a:lnTo>
                <a:lnTo>
                  <a:pt x="877" y="3438"/>
                </a:lnTo>
                <a:lnTo>
                  <a:pt x="877" y="3438"/>
                </a:lnTo>
                <a:lnTo>
                  <a:pt x="875" y="3438"/>
                </a:lnTo>
                <a:lnTo>
                  <a:pt x="870" y="3438"/>
                </a:lnTo>
                <a:lnTo>
                  <a:pt x="865" y="3438"/>
                </a:lnTo>
                <a:lnTo>
                  <a:pt x="860" y="3438"/>
                </a:lnTo>
                <a:cubicBezTo>
                  <a:pt x="755" y="3441"/>
                  <a:pt x="672" y="3335"/>
                  <a:pt x="674" y="3251"/>
                </a:cubicBezTo>
                <a:lnTo>
                  <a:pt x="674" y="3247"/>
                </a:lnTo>
                <a:lnTo>
                  <a:pt x="674" y="3242"/>
                </a:lnTo>
                <a:cubicBezTo>
                  <a:pt x="671" y="3136"/>
                  <a:pt x="777" y="3053"/>
                  <a:pt x="861" y="3055"/>
                </a:cubicBezTo>
                <a:lnTo>
                  <a:pt x="865" y="3055"/>
                </a:lnTo>
                <a:lnTo>
                  <a:pt x="870" y="3055"/>
                </a:lnTo>
                <a:lnTo>
                  <a:pt x="875" y="3056"/>
                </a:lnTo>
                <a:lnTo>
                  <a:pt x="877" y="3056"/>
                </a:lnTo>
                <a:lnTo>
                  <a:pt x="877" y="30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2" name="矩形 1"/>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p:sp>
        <p:nvSpPr>
          <p:cNvPr id="7" name="文本框 6">
            <a:extLst>
              <a:ext uri="{FF2B5EF4-FFF2-40B4-BE49-F238E27FC236}">
                <a16:creationId xmlns:a16="http://schemas.microsoft.com/office/drawing/2014/main" id="{8FF2D7EA-258F-C7F1-E6CD-D99436202192}"/>
              </a:ext>
            </a:extLst>
          </p:cNvPr>
          <p:cNvSpPr txBox="1"/>
          <p:nvPr/>
        </p:nvSpPr>
        <p:spPr>
          <a:xfrm>
            <a:off x="1356001" y="1133844"/>
            <a:ext cx="5025880" cy="369332"/>
          </a:xfrm>
          <a:prstGeom prst="rect">
            <a:avLst/>
          </a:prstGeom>
          <a:noFill/>
        </p:spPr>
        <p:txBody>
          <a:bodyPr wrap="square">
            <a:spAutoFit/>
          </a:bodyPr>
          <a:lstStyle/>
          <a:p>
            <a:r>
              <a:rPr lang="zh-CN" altLang="en-US" dirty="0"/>
              <a:t>多中心缺电子键：</a:t>
            </a:r>
            <a:r>
              <a:rPr lang="en-US" altLang="zh-CN" dirty="0" err="1">
                <a:highlight>
                  <a:srgbClr val="FFFF00"/>
                </a:highlight>
              </a:rPr>
              <a:t>styx</a:t>
            </a:r>
            <a:r>
              <a:rPr lang="zh-CN" altLang="en-US" dirty="0">
                <a:highlight>
                  <a:srgbClr val="FFFF00"/>
                </a:highlight>
              </a:rPr>
              <a:t>规则</a:t>
            </a:r>
          </a:p>
        </p:txBody>
      </p:sp>
      <p:pic>
        <p:nvPicPr>
          <p:cNvPr id="4" name="图片 3">
            <a:extLst>
              <a:ext uri="{FF2B5EF4-FFF2-40B4-BE49-F238E27FC236}">
                <a16:creationId xmlns:a16="http://schemas.microsoft.com/office/drawing/2014/main" id="{EE8F8ED9-72B3-71DA-E7E7-C376A9D4E126}"/>
              </a:ext>
            </a:extLst>
          </p:cNvPr>
          <p:cNvPicPr>
            <a:picLocks noChangeAspect="1"/>
          </p:cNvPicPr>
          <p:nvPr/>
        </p:nvPicPr>
        <p:blipFill>
          <a:blip r:embed="rId11"/>
          <a:stretch>
            <a:fillRect/>
          </a:stretch>
        </p:blipFill>
        <p:spPr>
          <a:xfrm>
            <a:off x="5939024" y="355291"/>
            <a:ext cx="5360108" cy="2440931"/>
          </a:xfrm>
          <a:prstGeom prst="rect">
            <a:avLst/>
          </a:prstGeom>
        </p:spPr>
      </p:pic>
      <p:sp>
        <p:nvSpPr>
          <p:cNvPr id="8" name="文本框 7">
            <a:extLst>
              <a:ext uri="{FF2B5EF4-FFF2-40B4-BE49-F238E27FC236}">
                <a16:creationId xmlns:a16="http://schemas.microsoft.com/office/drawing/2014/main" id="{C39F4810-BFDD-6DA8-8F6C-6327E1DAEAF0}"/>
              </a:ext>
            </a:extLst>
          </p:cNvPr>
          <p:cNvSpPr txBox="1"/>
          <p:nvPr/>
        </p:nvSpPr>
        <p:spPr>
          <a:xfrm>
            <a:off x="1356001" y="1532890"/>
            <a:ext cx="2562334" cy="561692"/>
          </a:xfrm>
          <a:prstGeom prst="rect">
            <a:avLst/>
          </a:prstGeom>
          <a:noFill/>
        </p:spPr>
        <p:txBody>
          <a:bodyPr wrap="square">
            <a:spAutoFit/>
          </a:bodyPr>
          <a:lstStyle/>
          <a:p>
            <a:pPr algn="l"/>
            <a:endParaRPr lang="zh-CN" altLang="en-US" sz="1050" b="0" i="0" u="none" strike="noStrike" baseline="0" dirty="0">
              <a:solidFill>
                <a:srgbClr val="000000"/>
              </a:solidFill>
              <a:latin typeface="宋体" panose="02010600030101010101" pitchFamily="2" charset="-122"/>
              <a:ea typeface="宋体" panose="02010600030101010101" pitchFamily="2" charset="-122"/>
            </a:endParaRPr>
          </a:p>
          <a:p>
            <a:r>
              <a:rPr lang="zh-CN" altLang="en-US" dirty="0"/>
              <a:t>硼烷通式</a:t>
            </a:r>
            <a:r>
              <a:rPr lang="en-US" altLang="zh-CN" dirty="0"/>
              <a:t>: </a:t>
            </a:r>
            <a:r>
              <a:rPr lang="en-US" altLang="zh-CN" sz="2000" b="1" i="0" u="none" strike="noStrike" baseline="0" dirty="0">
                <a:latin typeface="Times New Roman" panose="02020603050405020304" pitchFamily="18" charset="0"/>
                <a:ea typeface="宋体" panose="02010600030101010101" pitchFamily="2" charset="-122"/>
              </a:rPr>
              <a:t>(BH)</a:t>
            </a:r>
            <a:r>
              <a:rPr lang="en-US" altLang="zh-CN" sz="2000" b="1" i="0" u="none" strike="noStrike" baseline="-25000" dirty="0" err="1">
                <a:latin typeface="Times New Roman" panose="02020603050405020304" pitchFamily="18" charset="0"/>
                <a:ea typeface="宋体" panose="02010600030101010101" pitchFamily="2" charset="-122"/>
              </a:rPr>
              <a:t>n</a:t>
            </a:r>
            <a:r>
              <a:rPr lang="en-US" altLang="zh-CN" sz="2000" b="1" i="0" u="none" strike="noStrike" baseline="0" dirty="0" err="1">
                <a:latin typeface="Times New Roman" panose="02020603050405020304" pitchFamily="18" charset="0"/>
                <a:ea typeface="宋体" panose="02010600030101010101" pitchFamily="2" charset="-122"/>
              </a:rPr>
              <a:t>H</a:t>
            </a:r>
            <a:r>
              <a:rPr lang="en-US" altLang="zh-CN" sz="2000" b="1" i="0" u="none" strike="noStrike" baseline="-25000" dirty="0" err="1">
                <a:latin typeface="Times New Roman" panose="02020603050405020304" pitchFamily="18" charset="0"/>
                <a:ea typeface="宋体" panose="02010600030101010101" pitchFamily="2" charset="-122"/>
              </a:rPr>
              <a:t>m</a:t>
            </a:r>
            <a:r>
              <a:rPr lang="en-US" altLang="zh-CN" sz="2000" b="1" i="0" u="none" strike="noStrike" baseline="0" dirty="0">
                <a:latin typeface="Times New Roman" panose="02020603050405020304" pitchFamily="18" charset="0"/>
                <a:ea typeface="宋体" panose="02010600030101010101" pitchFamily="2" charset="-122"/>
              </a:rPr>
              <a:t> </a:t>
            </a:r>
            <a:endParaRPr lang="zh-CN" altLang="en-US" sz="2000" dirty="0"/>
          </a:p>
        </p:txBody>
      </p:sp>
      <p:pic>
        <p:nvPicPr>
          <p:cNvPr id="13" name="图片 12">
            <a:extLst>
              <a:ext uri="{FF2B5EF4-FFF2-40B4-BE49-F238E27FC236}">
                <a16:creationId xmlns:a16="http://schemas.microsoft.com/office/drawing/2014/main" id="{C44A41B8-1634-C160-C5E6-16BB0A2090E3}"/>
              </a:ext>
            </a:extLst>
          </p:cNvPr>
          <p:cNvPicPr>
            <a:picLocks noChangeAspect="1"/>
          </p:cNvPicPr>
          <p:nvPr/>
        </p:nvPicPr>
        <p:blipFill>
          <a:blip r:embed="rId12"/>
          <a:stretch>
            <a:fillRect/>
          </a:stretch>
        </p:blipFill>
        <p:spPr>
          <a:xfrm>
            <a:off x="6043536" y="3097382"/>
            <a:ext cx="5151084" cy="2956577"/>
          </a:xfrm>
          <a:prstGeom prst="rect">
            <a:avLst/>
          </a:prstGeom>
        </p:spPr>
      </p:pic>
      <p:pic>
        <p:nvPicPr>
          <p:cNvPr id="15" name="图片 14">
            <a:extLst>
              <a:ext uri="{FF2B5EF4-FFF2-40B4-BE49-F238E27FC236}">
                <a16:creationId xmlns:a16="http://schemas.microsoft.com/office/drawing/2014/main" id="{AC52AD7E-652C-7E5B-65C2-315E05A3E03F}"/>
              </a:ext>
            </a:extLst>
          </p:cNvPr>
          <p:cNvPicPr>
            <a:picLocks noChangeAspect="1"/>
          </p:cNvPicPr>
          <p:nvPr/>
        </p:nvPicPr>
        <p:blipFill>
          <a:blip r:embed="rId13"/>
          <a:stretch>
            <a:fillRect/>
          </a:stretch>
        </p:blipFill>
        <p:spPr>
          <a:xfrm>
            <a:off x="1395687" y="3934177"/>
            <a:ext cx="3443191" cy="2873564"/>
          </a:xfrm>
          <a:prstGeom prst="rect">
            <a:avLst/>
          </a:prstGeom>
        </p:spPr>
      </p:pic>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BD0FD022-0611-F6AD-E7BD-360B280D2A61}"/>
                  </a:ext>
                </a:extLst>
              </p:cNvPr>
              <p:cNvSpPr txBox="1"/>
              <p:nvPr/>
            </p:nvSpPr>
            <p:spPr>
              <a:xfrm>
                <a:off x="1395687" y="2294772"/>
                <a:ext cx="2554014" cy="13946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𝑚</m:t>
                              </m:r>
                              <m: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e>
                          </m:eqArr>
                        </m:e>
                      </m:d>
                    </m:oMath>
                  </m:oMathPara>
                </a14:m>
                <a:endParaRPr lang="zh-CN" altLang="en-US" dirty="0"/>
              </a:p>
            </p:txBody>
          </p:sp>
        </mc:Choice>
        <mc:Fallback>
          <p:sp>
            <p:nvSpPr>
              <p:cNvPr id="18" name="文本框 17">
                <a:extLst>
                  <a:ext uri="{FF2B5EF4-FFF2-40B4-BE49-F238E27FC236}">
                    <a16:creationId xmlns:a16="http://schemas.microsoft.com/office/drawing/2014/main" id="{BD0FD022-0611-F6AD-E7BD-360B280D2A61}"/>
                  </a:ext>
                </a:extLst>
              </p:cNvPr>
              <p:cNvSpPr txBox="1">
                <a:spLocks noRot="1" noChangeAspect="1" noMove="1" noResize="1" noEditPoints="1" noAdjustHandles="1" noChangeArrowheads="1" noChangeShapeType="1" noTextEdit="1"/>
              </p:cNvSpPr>
              <p:nvPr/>
            </p:nvSpPr>
            <p:spPr>
              <a:xfrm>
                <a:off x="1395687" y="2294772"/>
                <a:ext cx="2554014" cy="1394677"/>
              </a:xfrm>
              <a:prstGeom prst="rect">
                <a:avLst/>
              </a:prstGeom>
              <a:blipFill>
                <a:blip r:embed="rId14"/>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8097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e 17"/>
          <p:cNvSpPr/>
          <p:nvPr>
            <p:custDataLst>
              <p:tags r:id="rId2"/>
            </p:custDataLst>
          </p:nvPr>
        </p:nvSpPr>
        <p:spPr>
          <a:xfrm>
            <a:off x="4626092" y="1967489"/>
            <a:ext cx="1437348" cy="1437348"/>
          </a:xfrm>
          <a:prstGeom prst="pieWedge">
            <a:avLst/>
          </a:prstGeom>
          <a:solidFill>
            <a:srgbClr val="0046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650" dirty="0">
              <a:latin typeface="印品黑体" panose="00000500000000000000" pitchFamily="2" charset="-122"/>
              <a:ea typeface="印品黑体" panose="00000500000000000000" pitchFamily="2" charset="-122"/>
              <a:sym typeface="Times New Roman" panose="02020603050405020304" charset="0"/>
            </a:endParaRPr>
          </a:p>
        </p:txBody>
      </p:sp>
      <p:sp>
        <p:nvSpPr>
          <p:cNvPr id="14" name="Pie 6"/>
          <p:cNvSpPr/>
          <p:nvPr>
            <p:custDataLst>
              <p:tags r:id="rId3"/>
            </p:custDataLst>
          </p:nvPr>
        </p:nvSpPr>
        <p:spPr>
          <a:xfrm rot="5400000">
            <a:off x="6129831" y="1967489"/>
            <a:ext cx="1437348" cy="1437348"/>
          </a:xfrm>
          <a:prstGeom prst="pieWedge">
            <a:avLst/>
          </a:prstGeom>
          <a:solidFill>
            <a:srgbClr val="039AC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650" dirty="0">
              <a:latin typeface="印品黑体" panose="00000500000000000000" pitchFamily="2" charset="-122"/>
              <a:ea typeface="印品黑体" panose="00000500000000000000" pitchFamily="2" charset="-122"/>
              <a:sym typeface="Times New Roman" panose="02020603050405020304" charset="0"/>
            </a:endParaRPr>
          </a:p>
        </p:txBody>
      </p:sp>
      <p:sp>
        <p:nvSpPr>
          <p:cNvPr id="16" name="Pie 7"/>
          <p:cNvSpPr/>
          <p:nvPr>
            <p:custDataLst>
              <p:tags r:id="rId4"/>
            </p:custDataLst>
          </p:nvPr>
        </p:nvSpPr>
        <p:spPr>
          <a:xfrm rot="10800000">
            <a:off x="6129831" y="3471228"/>
            <a:ext cx="1437348" cy="1437348"/>
          </a:xfrm>
          <a:prstGeom prst="pieWedge">
            <a:avLst/>
          </a:prstGeom>
          <a:solidFill>
            <a:srgbClr val="0046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650" dirty="0">
              <a:latin typeface="印品黑体" panose="00000500000000000000" pitchFamily="2" charset="-122"/>
              <a:ea typeface="印品黑体" panose="00000500000000000000" pitchFamily="2" charset="-122"/>
              <a:sym typeface="Times New Roman" panose="02020603050405020304" charset="0"/>
            </a:endParaRPr>
          </a:p>
        </p:txBody>
      </p:sp>
      <p:sp>
        <p:nvSpPr>
          <p:cNvPr id="17" name="Pie 8"/>
          <p:cNvSpPr/>
          <p:nvPr>
            <p:custDataLst>
              <p:tags r:id="rId5"/>
            </p:custDataLst>
          </p:nvPr>
        </p:nvSpPr>
        <p:spPr>
          <a:xfrm rot="16200000">
            <a:off x="4626092" y="3471228"/>
            <a:ext cx="1437348" cy="1437348"/>
          </a:xfrm>
          <a:prstGeom prst="pieWedge">
            <a:avLst/>
          </a:prstGeom>
          <a:solidFill>
            <a:srgbClr val="039AC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650" dirty="0">
              <a:latin typeface="印品黑体" panose="00000500000000000000" pitchFamily="2" charset="-122"/>
              <a:ea typeface="印品黑体" panose="00000500000000000000" pitchFamily="2" charset="-122"/>
              <a:sym typeface="Times New Roman" panose="02020603050405020304" charset="0"/>
            </a:endParaRPr>
          </a:p>
        </p:txBody>
      </p:sp>
      <p:grpSp>
        <p:nvGrpSpPr>
          <p:cNvPr id="35" name="Group 28"/>
          <p:cNvGrpSpPr/>
          <p:nvPr>
            <p:custDataLst>
              <p:tags r:id="rId6"/>
            </p:custDataLst>
          </p:nvPr>
        </p:nvGrpSpPr>
        <p:grpSpPr>
          <a:xfrm>
            <a:off x="5454015" y="2795270"/>
            <a:ext cx="1284605" cy="1284605"/>
            <a:chOff x="4343400" y="1854885"/>
            <a:chExt cx="457200" cy="457200"/>
          </a:xfrm>
        </p:grpSpPr>
        <p:sp>
          <p:nvSpPr>
            <p:cNvPr id="36" name="Oval 25"/>
            <p:cNvSpPr/>
            <p:nvPr>
              <p:custDataLst>
                <p:tags r:id="rId21"/>
              </p:custDataLst>
            </p:nvPr>
          </p:nvSpPr>
          <p:spPr>
            <a:xfrm>
              <a:off x="4343400" y="1854885"/>
              <a:ext cx="457200" cy="457200"/>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印品黑体" panose="00000500000000000000" pitchFamily="2" charset="-122"/>
                <a:ea typeface="印品黑体" panose="00000500000000000000" pitchFamily="2" charset="-122"/>
                <a:sym typeface="Times New Roman" panose="02020603050405020304" charset="0"/>
              </a:endParaRPr>
            </a:p>
          </p:txBody>
        </p:sp>
        <p:sp>
          <p:nvSpPr>
            <p:cNvPr id="37" name="Oval 26"/>
            <p:cNvSpPr/>
            <p:nvPr>
              <p:custDataLst>
                <p:tags r:id="rId22"/>
              </p:custDataLst>
            </p:nvPr>
          </p:nvSpPr>
          <p:spPr>
            <a:xfrm>
              <a:off x="4408030" y="1919516"/>
              <a:ext cx="327939" cy="327939"/>
            </a:xfrm>
            <a:prstGeom prst="ellipse">
              <a:avLst/>
            </a:prstGeom>
            <a:solidFill>
              <a:srgbClr val="2C60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印品黑体" panose="00000500000000000000" pitchFamily="2" charset="-122"/>
                <a:ea typeface="印品黑体" panose="00000500000000000000" pitchFamily="2" charset="-122"/>
                <a:sym typeface="Times New Roman" panose="02020603050405020304" charset="0"/>
              </a:endParaRPr>
            </a:p>
          </p:txBody>
        </p:sp>
      </p:grpSp>
      <p:sp>
        <p:nvSpPr>
          <p:cNvPr id="68" name="任意多边形 67"/>
          <p:cNvSpPr/>
          <p:nvPr>
            <p:custDataLst>
              <p:tags r:id="rId7"/>
            </p:custDataLst>
          </p:nvPr>
        </p:nvSpPr>
        <p:spPr>
          <a:xfrm>
            <a:off x="6677660" y="2532380"/>
            <a:ext cx="341630" cy="306705"/>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68"/>
          <p:cNvSpPr/>
          <p:nvPr>
            <p:custDataLst>
              <p:tags r:id="rId8"/>
            </p:custDataLst>
          </p:nvPr>
        </p:nvSpPr>
        <p:spPr>
          <a:xfrm>
            <a:off x="6680835" y="4004945"/>
            <a:ext cx="338455" cy="37020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085" h="6642">
                <a:moveTo>
                  <a:pt x="1" y="2610"/>
                </a:moveTo>
                <a:lnTo>
                  <a:pt x="0" y="2540"/>
                </a:lnTo>
                <a:cubicBezTo>
                  <a:pt x="-42" y="1108"/>
                  <a:pt x="1400" y="-33"/>
                  <a:pt x="2547" y="0"/>
                </a:cubicBezTo>
                <a:lnTo>
                  <a:pt x="2610" y="1"/>
                </a:lnTo>
                <a:lnTo>
                  <a:pt x="2680" y="0"/>
                </a:lnTo>
                <a:cubicBezTo>
                  <a:pt x="4112" y="-42"/>
                  <a:pt x="5253" y="1400"/>
                  <a:pt x="5220" y="2547"/>
                </a:cubicBezTo>
                <a:lnTo>
                  <a:pt x="5219" y="2610"/>
                </a:lnTo>
                <a:lnTo>
                  <a:pt x="5220" y="2680"/>
                </a:lnTo>
                <a:cubicBezTo>
                  <a:pt x="5262" y="3330"/>
                  <a:pt x="4826" y="4085"/>
                  <a:pt x="4515" y="4385"/>
                </a:cubicBezTo>
                <a:lnTo>
                  <a:pt x="5978" y="6010"/>
                </a:lnTo>
                <a:lnTo>
                  <a:pt x="5981" y="6013"/>
                </a:lnTo>
                <a:lnTo>
                  <a:pt x="5988" y="6020"/>
                </a:lnTo>
                <a:lnTo>
                  <a:pt x="5994" y="6027"/>
                </a:lnTo>
                <a:lnTo>
                  <a:pt x="5997" y="6031"/>
                </a:lnTo>
                <a:lnTo>
                  <a:pt x="6022" y="6059"/>
                </a:lnTo>
                <a:lnTo>
                  <a:pt x="6020" y="6061"/>
                </a:lnTo>
                <a:cubicBezTo>
                  <a:pt x="6059" y="6113"/>
                  <a:pt x="6085" y="6212"/>
                  <a:pt x="6083" y="6265"/>
                </a:cubicBezTo>
                <a:cubicBezTo>
                  <a:pt x="6101" y="6460"/>
                  <a:pt x="5889" y="6654"/>
                  <a:pt x="5714" y="6641"/>
                </a:cubicBezTo>
                <a:cubicBezTo>
                  <a:pt x="5630" y="6647"/>
                  <a:pt x="5520" y="6598"/>
                  <a:pt x="5472" y="6554"/>
                </a:cubicBezTo>
                <a:lnTo>
                  <a:pt x="5469" y="6557"/>
                </a:lnTo>
                <a:lnTo>
                  <a:pt x="3955" y="4875"/>
                </a:lnTo>
                <a:lnTo>
                  <a:pt x="3956" y="4875"/>
                </a:lnTo>
                <a:lnTo>
                  <a:pt x="3953" y="4872"/>
                </a:lnTo>
                <a:lnTo>
                  <a:pt x="3946" y="4865"/>
                </a:lnTo>
                <a:lnTo>
                  <a:pt x="3940" y="4858"/>
                </a:lnTo>
                <a:lnTo>
                  <a:pt x="3934" y="4852"/>
                </a:lnTo>
                <a:cubicBezTo>
                  <a:pt x="3568" y="5095"/>
                  <a:pt x="2992" y="5231"/>
                  <a:pt x="2673" y="5220"/>
                </a:cubicBezTo>
                <a:lnTo>
                  <a:pt x="2610" y="5219"/>
                </a:lnTo>
                <a:lnTo>
                  <a:pt x="2540" y="5220"/>
                </a:lnTo>
                <a:cubicBezTo>
                  <a:pt x="1108" y="5262"/>
                  <a:pt x="-33" y="3820"/>
                  <a:pt x="0" y="2673"/>
                </a:cubicBezTo>
                <a:lnTo>
                  <a:pt x="1" y="2610"/>
                </a:lnTo>
                <a:close/>
                <a:moveTo>
                  <a:pt x="614" y="2610"/>
                </a:moveTo>
                <a:lnTo>
                  <a:pt x="613" y="2557"/>
                </a:lnTo>
                <a:cubicBezTo>
                  <a:pt x="581" y="1461"/>
                  <a:pt x="1684" y="588"/>
                  <a:pt x="2562" y="613"/>
                </a:cubicBezTo>
                <a:lnTo>
                  <a:pt x="2610" y="614"/>
                </a:lnTo>
                <a:lnTo>
                  <a:pt x="2663" y="613"/>
                </a:lnTo>
                <a:cubicBezTo>
                  <a:pt x="3759" y="581"/>
                  <a:pt x="4632" y="1684"/>
                  <a:pt x="4607" y="2562"/>
                </a:cubicBezTo>
                <a:lnTo>
                  <a:pt x="4606" y="2610"/>
                </a:lnTo>
                <a:lnTo>
                  <a:pt x="4607" y="2663"/>
                </a:lnTo>
                <a:cubicBezTo>
                  <a:pt x="4639" y="3759"/>
                  <a:pt x="3536" y="4632"/>
                  <a:pt x="2658" y="4607"/>
                </a:cubicBezTo>
                <a:lnTo>
                  <a:pt x="2610" y="4606"/>
                </a:lnTo>
                <a:lnTo>
                  <a:pt x="2557" y="4607"/>
                </a:lnTo>
                <a:cubicBezTo>
                  <a:pt x="1461" y="4639"/>
                  <a:pt x="588" y="3536"/>
                  <a:pt x="613" y="2658"/>
                </a:cubicBezTo>
                <a:lnTo>
                  <a:pt x="614" y="2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文本框 56"/>
          <p:cNvSpPr txBox="1"/>
          <p:nvPr>
            <p:custDataLst>
              <p:tags r:id="rId9"/>
            </p:custDataLst>
          </p:nvPr>
        </p:nvSpPr>
        <p:spPr>
          <a:xfrm>
            <a:off x="741804" y="1655464"/>
            <a:ext cx="3696335" cy="368300"/>
          </a:xfrm>
          <a:prstGeom prst="rect">
            <a:avLst/>
          </a:prstGeom>
          <a:noFill/>
        </p:spPr>
        <p:txBody>
          <a:bodyPr wrap="square" rtlCol="0">
            <a:spAutoFit/>
          </a:bodyPr>
          <a:lstStyle/>
          <a:p>
            <a:pPr algn="ctr"/>
            <a:r>
              <a:rPr lang="zh-CN" altLang="en-US" dirty="0">
                <a:solidFill>
                  <a:schemeClr val="tx1"/>
                </a:solidFill>
                <a:latin typeface="+mj-ea"/>
                <a:ea typeface="+mj-ea"/>
                <a:cs typeface="+mn-ea"/>
                <a:sym typeface="+mn-lt"/>
              </a:rPr>
              <a:t>键级</a:t>
            </a:r>
          </a:p>
        </p:txBody>
      </p:sp>
      <p:sp>
        <p:nvSpPr>
          <p:cNvPr id="44" name="任意多边形 43"/>
          <p:cNvSpPr/>
          <p:nvPr>
            <p:custDataLst>
              <p:tags r:id="rId10"/>
            </p:custDataLst>
          </p:nvPr>
        </p:nvSpPr>
        <p:spPr>
          <a:xfrm>
            <a:off x="5111750" y="2704465"/>
            <a:ext cx="346075" cy="259080"/>
          </a:xfrm>
          <a:custGeom>
            <a:avLst/>
            <a:gdLst>
              <a:gd name="adj" fmla="val 20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051" h="3771">
                <a:moveTo>
                  <a:pt x="0" y="768"/>
                </a:moveTo>
                <a:lnTo>
                  <a:pt x="0" y="748"/>
                </a:lnTo>
                <a:cubicBezTo>
                  <a:pt x="-12" y="326"/>
                  <a:pt x="412" y="-10"/>
                  <a:pt x="750" y="0"/>
                </a:cubicBezTo>
                <a:lnTo>
                  <a:pt x="768" y="0"/>
                </a:lnTo>
                <a:lnTo>
                  <a:pt x="4282" y="0"/>
                </a:lnTo>
                <a:lnTo>
                  <a:pt x="4302" y="0"/>
                </a:lnTo>
                <a:cubicBezTo>
                  <a:pt x="4724" y="-12"/>
                  <a:pt x="5060" y="412"/>
                  <a:pt x="5050" y="750"/>
                </a:cubicBezTo>
                <a:lnTo>
                  <a:pt x="5050" y="768"/>
                </a:lnTo>
                <a:lnTo>
                  <a:pt x="5050" y="3002"/>
                </a:lnTo>
                <a:lnTo>
                  <a:pt x="5050" y="3022"/>
                </a:lnTo>
                <a:cubicBezTo>
                  <a:pt x="5062" y="3444"/>
                  <a:pt x="4638" y="3780"/>
                  <a:pt x="4300" y="3770"/>
                </a:cubicBezTo>
                <a:lnTo>
                  <a:pt x="4282" y="3770"/>
                </a:lnTo>
                <a:lnTo>
                  <a:pt x="768" y="3770"/>
                </a:lnTo>
                <a:lnTo>
                  <a:pt x="748" y="3770"/>
                </a:lnTo>
                <a:cubicBezTo>
                  <a:pt x="326" y="3782"/>
                  <a:pt x="-10" y="3358"/>
                  <a:pt x="0" y="3020"/>
                </a:cubicBezTo>
                <a:lnTo>
                  <a:pt x="0" y="3002"/>
                </a:lnTo>
                <a:lnTo>
                  <a:pt x="0" y="768"/>
                </a:lnTo>
                <a:close/>
                <a:moveTo>
                  <a:pt x="602" y="475"/>
                </a:moveTo>
                <a:cubicBezTo>
                  <a:pt x="660" y="430"/>
                  <a:pt x="757" y="402"/>
                  <a:pt x="814" y="405"/>
                </a:cubicBezTo>
                <a:lnTo>
                  <a:pt x="823" y="405"/>
                </a:lnTo>
                <a:lnTo>
                  <a:pt x="4227" y="405"/>
                </a:lnTo>
                <a:lnTo>
                  <a:pt x="4237" y="405"/>
                </a:lnTo>
                <a:cubicBezTo>
                  <a:pt x="4310" y="400"/>
                  <a:pt x="4404" y="441"/>
                  <a:pt x="4439" y="468"/>
                </a:cubicBezTo>
                <a:lnTo>
                  <a:pt x="2515" y="1670"/>
                </a:lnTo>
                <a:lnTo>
                  <a:pt x="602" y="475"/>
                </a:lnTo>
                <a:close/>
                <a:moveTo>
                  <a:pt x="4617" y="830"/>
                </a:moveTo>
                <a:lnTo>
                  <a:pt x="4617" y="2975"/>
                </a:lnTo>
                <a:lnTo>
                  <a:pt x="4617" y="2985"/>
                </a:lnTo>
                <a:cubicBezTo>
                  <a:pt x="4624" y="3200"/>
                  <a:pt x="4408" y="3370"/>
                  <a:pt x="4236" y="3365"/>
                </a:cubicBezTo>
                <a:lnTo>
                  <a:pt x="4227" y="3365"/>
                </a:lnTo>
                <a:lnTo>
                  <a:pt x="823" y="3365"/>
                </a:lnTo>
                <a:lnTo>
                  <a:pt x="813" y="3365"/>
                </a:lnTo>
                <a:cubicBezTo>
                  <a:pt x="598" y="3372"/>
                  <a:pt x="428" y="3156"/>
                  <a:pt x="433" y="2984"/>
                </a:cubicBezTo>
                <a:lnTo>
                  <a:pt x="433" y="2975"/>
                </a:lnTo>
                <a:lnTo>
                  <a:pt x="433" y="843"/>
                </a:lnTo>
                <a:lnTo>
                  <a:pt x="2362" y="2049"/>
                </a:lnTo>
                <a:lnTo>
                  <a:pt x="2364" y="2046"/>
                </a:lnTo>
                <a:cubicBezTo>
                  <a:pt x="2364" y="2046"/>
                  <a:pt x="2389" y="2067"/>
                  <a:pt x="2397" y="2071"/>
                </a:cubicBezTo>
                <a:cubicBezTo>
                  <a:pt x="2423" y="2092"/>
                  <a:pt x="2472" y="2101"/>
                  <a:pt x="2504" y="2101"/>
                </a:cubicBezTo>
                <a:cubicBezTo>
                  <a:pt x="2535" y="2102"/>
                  <a:pt x="2572" y="2093"/>
                  <a:pt x="2589" y="2082"/>
                </a:cubicBezTo>
                <a:cubicBezTo>
                  <a:pt x="2604" y="2081"/>
                  <a:pt x="2651" y="2062"/>
                  <a:pt x="2665" y="2049"/>
                </a:cubicBezTo>
                <a:lnTo>
                  <a:pt x="2665" y="2050"/>
                </a:lnTo>
                <a:lnTo>
                  <a:pt x="4617" y="830"/>
                </a:lnTo>
                <a:close/>
                <a:moveTo>
                  <a:pt x="2364" y="2046"/>
                </a:moveTo>
                <a:lnTo>
                  <a:pt x="2364" y="2046"/>
                </a:lnTo>
                <a:lnTo>
                  <a:pt x="2364" y="2046"/>
                </a:lnTo>
                <a:lnTo>
                  <a:pt x="2365" y="2046"/>
                </a:lnTo>
                <a:lnTo>
                  <a:pt x="2364" y="2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44"/>
          <p:cNvSpPr/>
          <p:nvPr>
            <p:custDataLst>
              <p:tags r:id="rId11"/>
            </p:custDataLst>
          </p:nvPr>
        </p:nvSpPr>
        <p:spPr>
          <a:xfrm>
            <a:off x="5111750" y="3898265"/>
            <a:ext cx="476250" cy="476250"/>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custDataLst>
              <p:tags r:id="rId12"/>
            </p:custDataLst>
          </p:nvPr>
        </p:nvGrpSpPr>
        <p:grpSpPr>
          <a:xfrm>
            <a:off x="1045145" y="4374515"/>
            <a:ext cx="3917841" cy="1059815"/>
            <a:chOff x="11740" y="7079"/>
            <a:chExt cx="3168" cy="1669"/>
          </a:xfrm>
        </p:grpSpPr>
        <p:sp>
          <p:nvSpPr>
            <p:cNvPr id="3" name="文本框 33"/>
            <p:cNvSpPr txBox="1"/>
            <p:nvPr>
              <p:custDataLst>
                <p:tags r:id="rId19"/>
              </p:custDataLst>
            </p:nvPr>
          </p:nvSpPr>
          <p:spPr bwMode="auto">
            <a:xfrm>
              <a:off x="11774" y="7546"/>
              <a:ext cx="3134" cy="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r>
                <a:rPr lang="zh-CN" altLang="en-US" sz="1800" b="0" i="0" u="none" strike="noStrike" baseline="0" dirty="0">
                  <a:solidFill>
                    <a:srgbClr val="0000CC"/>
                  </a:solidFill>
                  <a:latin typeface="黑体" panose="02010609060101010101" pitchFamily="49" charset="-122"/>
                  <a:ea typeface="黑体" panose="02010609060101010101" pitchFamily="49" charset="-122"/>
                </a:rPr>
                <a:t>标准状态下气体分子变成</a:t>
              </a:r>
              <a:r>
                <a:rPr lang="zh-CN" altLang="en-US" sz="1800" b="0" i="0" u="none" strike="noStrike" baseline="0" dirty="0">
                  <a:solidFill>
                    <a:srgbClr val="FF0000"/>
                  </a:solidFill>
                  <a:latin typeface="黑体" panose="02010609060101010101" pitchFamily="49" charset="-122"/>
                  <a:ea typeface="黑体" panose="02010609060101010101" pitchFamily="49" charset="-122"/>
                </a:rPr>
                <a:t>气态原子时</a:t>
              </a:r>
              <a:r>
                <a:rPr lang="zh-CN" altLang="en-US" sz="1800" b="0" i="0" u="none" strike="noStrike" baseline="0" dirty="0">
                  <a:solidFill>
                    <a:srgbClr val="0000CC"/>
                  </a:solidFill>
                  <a:latin typeface="黑体" panose="02010609060101010101" pitchFamily="49" charset="-122"/>
                  <a:ea typeface="黑体" panose="02010609060101010101" pitchFamily="49" charset="-122"/>
                </a:rPr>
                <a:t>，每种键所需能量的平均值。</a:t>
              </a:r>
              <a:endParaRPr lang="en-US" altLang="zh-CN" sz="1200" dirty="0">
                <a:solidFill>
                  <a:schemeClr val="tx1"/>
                </a:solidFill>
                <a:latin typeface="+mj-ea"/>
                <a:ea typeface="+mj-ea"/>
                <a:cs typeface="+mn-ea"/>
                <a:sym typeface="+mn-lt"/>
              </a:endParaRPr>
            </a:p>
          </p:txBody>
        </p:sp>
        <p:sp>
          <p:nvSpPr>
            <p:cNvPr id="4" name="文本框 3"/>
            <p:cNvSpPr txBox="1"/>
            <p:nvPr>
              <p:custDataLst>
                <p:tags r:id="rId20"/>
              </p:custDataLst>
            </p:nvPr>
          </p:nvSpPr>
          <p:spPr>
            <a:xfrm>
              <a:off x="11740" y="7079"/>
              <a:ext cx="3168" cy="580"/>
            </a:xfrm>
            <a:prstGeom prst="rect">
              <a:avLst/>
            </a:prstGeom>
            <a:noFill/>
          </p:spPr>
          <p:txBody>
            <a:bodyPr wrap="square" rtlCol="0">
              <a:spAutoFit/>
            </a:bodyPr>
            <a:lstStyle/>
            <a:p>
              <a:pPr algn="ctr"/>
              <a:r>
                <a:rPr lang="zh-CN" altLang="en-US" dirty="0">
                  <a:solidFill>
                    <a:schemeClr val="tx1"/>
                  </a:solidFill>
                  <a:latin typeface="+mj-ea"/>
                  <a:ea typeface="+mj-ea"/>
                  <a:cs typeface="+mn-ea"/>
                  <a:sym typeface="+mn-lt"/>
                </a:rPr>
                <a:t>键能</a:t>
              </a:r>
            </a:p>
          </p:txBody>
        </p:sp>
      </p:grpSp>
      <p:grpSp>
        <p:nvGrpSpPr>
          <p:cNvPr id="6" name="组合 5"/>
          <p:cNvGrpSpPr/>
          <p:nvPr>
            <p:custDataLst>
              <p:tags r:id="rId13"/>
            </p:custDataLst>
          </p:nvPr>
        </p:nvGrpSpPr>
        <p:grpSpPr>
          <a:xfrm>
            <a:off x="7433136" y="1655464"/>
            <a:ext cx="4126543" cy="1589405"/>
            <a:chOff x="11774" y="7079"/>
            <a:chExt cx="3752" cy="2503"/>
          </a:xfrm>
        </p:grpSpPr>
        <p:sp>
          <p:nvSpPr>
            <p:cNvPr id="8" name="文本框 33"/>
            <p:cNvSpPr txBox="1"/>
            <p:nvPr>
              <p:custDataLst>
                <p:tags r:id="rId17"/>
              </p:custDataLst>
            </p:nvPr>
          </p:nvSpPr>
          <p:spPr bwMode="auto">
            <a:xfrm>
              <a:off x="11774" y="7546"/>
              <a:ext cx="3752" cy="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nSpc>
                  <a:spcPct val="150000"/>
                </a:lnSpc>
              </a:pPr>
              <a:r>
                <a:rPr lang="zh-CN" altLang="en-US" sz="1800" b="0" i="0" u="none" strike="noStrike" baseline="0" dirty="0">
                  <a:latin typeface="黑体" panose="02010609060101010101" pitchFamily="49" charset="-122"/>
                  <a:ea typeface="黑体" panose="02010609060101010101" pitchFamily="49" charset="-122"/>
                </a:rPr>
                <a:t>分子中两原子核间的平衡距离称为键长</a:t>
              </a:r>
              <a:endParaRPr lang="en-US" altLang="zh-CN" sz="1800" b="0" i="0" u="none" strike="noStrike" baseline="0" dirty="0">
                <a:latin typeface="黑体" panose="02010609060101010101" pitchFamily="49" charset="-122"/>
                <a:ea typeface="黑体" panose="02010609060101010101" pitchFamily="49" charset="-122"/>
              </a:endParaRPr>
            </a:p>
            <a:p>
              <a:pPr>
                <a:lnSpc>
                  <a:spcPct val="150000"/>
                </a:lnSpc>
              </a:pPr>
              <a:r>
                <a:rPr lang="zh-CN" altLang="en-US" sz="1800" dirty="0">
                  <a:solidFill>
                    <a:schemeClr val="tx1"/>
                  </a:solidFill>
                  <a:highlight>
                    <a:srgbClr val="FFFF00"/>
                  </a:highlight>
                  <a:latin typeface="+mj-ea"/>
                  <a:ea typeface="+mj-ea"/>
                  <a:cs typeface="+mn-ea"/>
                  <a:sym typeface="+mn-lt"/>
                </a:rPr>
                <a:t>单键、双键及叁键的键长依次缩短。</a:t>
              </a:r>
              <a:endParaRPr lang="en-US" altLang="zh-CN" sz="1800" dirty="0">
                <a:solidFill>
                  <a:schemeClr val="tx1"/>
                </a:solidFill>
                <a:highlight>
                  <a:srgbClr val="FFFF00"/>
                </a:highlight>
                <a:latin typeface="+mj-ea"/>
                <a:ea typeface="+mj-ea"/>
                <a:cs typeface="+mn-ea"/>
                <a:sym typeface="+mn-lt"/>
              </a:endParaRPr>
            </a:p>
          </p:txBody>
        </p:sp>
        <p:sp>
          <p:nvSpPr>
            <p:cNvPr id="9" name="文本框 8"/>
            <p:cNvSpPr txBox="1"/>
            <p:nvPr>
              <p:custDataLst>
                <p:tags r:id="rId18"/>
              </p:custDataLst>
            </p:nvPr>
          </p:nvSpPr>
          <p:spPr>
            <a:xfrm>
              <a:off x="11774" y="7079"/>
              <a:ext cx="3168" cy="582"/>
            </a:xfrm>
            <a:prstGeom prst="rect">
              <a:avLst/>
            </a:prstGeom>
            <a:noFill/>
          </p:spPr>
          <p:txBody>
            <a:bodyPr wrap="square" rtlCol="0">
              <a:spAutoFit/>
            </a:bodyPr>
            <a:lstStyle/>
            <a:p>
              <a:pPr algn="ctr"/>
              <a:r>
                <a:rPr lang="zh-CN" altLang="en-US" dirty="0">
                  <a:solidFill>
                    <a:schemeClr val="tx1"/>
                  </a:solidFill>
                  <a:latin typeface="+mj-ea"/>
                  <a:ea typeface="+mj-ea"/>
                  <a:cs typeface="+mn-ea"/>
                  <a:sym typeface="+mn-lt"/>
                </a:rPr>
                <a:t>键长</a:t>
              </a:r>
            </a:p>
          </p:txBody>
        </p:sp>
      </p:grpSp>
      <p:grpSp>
        <p:nvGrpSpPr>
          <p:cNvPr id="10" name="组合 9"/>
          <p:cNvGrpSpPr/>
          <p:nvPr>
            <p:custDataLst>
              <p:tags r:id="rId14"/>
            </p:custDataLst>
          </p:nvPr>
        </p:nvGrpSpPr>
        <p:grpSpPr>
          <a:xfrm>
            <a:off x="7433136" y="4138970"/>
            <a:ext cx="3484245" cy="1363345"/>
            <a:chOff x="11774" y="7079"/>
            <a:chExt cx="3168" cy="2147"/>
          </a:xfrm>
        </p:grpSpPr>
        <p:sp>
          <p:nvSpPr>
            <p:cNvPr id="11" name="文本框 33"/>
            <p:cNvSpPr txBox="1"/>
            <p:nvPr>
              <p:custDataLst>
                <p:tags r:id="rId15"/>
              </p:custDataLst>
            </p:nvPr>
          </p:nvSpPr>
          <p:spPr bwMode="auto">
            <a:xfrm>
              <a:off x="11774" y="7546"/>
              <a:ext cx="3134"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r>
                <a:rPr lang="zh-CN" altLang="en-US" sz="1800" b="0" i="0" u="none" strike="noStrike" baseline="0" dirty="0">
                  <a:solidFill>
                    <a:srgbClr val="C00000"/>
                  </a:solidFill>
                  <a:latin typeface="黑体" panose="02010609060101010101" pitchFamily="49" charset="-122"/>
                  <a:ea typeface="黑体" panose="02010609060101010101" pitchFamily="49" charset="-122"/>
                </a:rPr>
                <a:t>化学键之间的夹角，可通过实验测知。 </a:t>
              </a:r>
              <a:endParaRPr lang="en-US" altLang="zh-CN" sz="1200" dirty="0">
                <a:solidFill>
                  <a:schemeClr val="tx1"/>
                </a:solidFill>
                <a:latin typeface="+mj-ea"/>
                <a:ea typeface="+mj-ea"/>
                <a:cs typeface="+mn-ea"/>
                <a:sym typeface="+mn-lt"/>
              </a:endParaRPr>
            </a:p>
          </p:txBody>
        </p:sp>
        <p:sp>
          <p:nvSpPr>
            <p:cNvPr id="12" name="文本框 11"/>
            <p:cNvSpPr txBox="1"/>
            <p:nvPr>
              <p:custDataLst>
                <p:tags r:id="rId16"/>
              </p:custDataLst>
            </p:nvPr>
          </p:nvSpPr>
          <p:spPr>
            <a:xfrm>
              <a:off x="11774" y="7079"/>
              <a:ext cx="3168" cy="580"/>
            </a:xfrm>
            <a:prstGeom prst="rect">
              <a:avLst/>
            </a:prstGeom>
            <a:noFill/>
          </p:spPr>
          <p:txBody>
            <a:bodyPr wrap="square" rtlCol="0">
              <a:spAutoFit/>
            </a:bodyPr>
            <a:lstStyle/>
            <a:p>
              <a:pPr algn="l"/>
              <a:r>
                <a:rPr lang="zh-CN" altLang="en-US" dirty="0">
                  <a:solidFill>
                    <a:schemeClr val="tx1"/>
                  </a:solidFill>
                  <a:latin typeface="+mj-ea"/>
                  <a:ea typeface="+mj-ea"/>
                  <a:cs typeface="+mn-ea"/>
                  <a:sym typeface="+mn-lt"/>
                </a:rPr>
                <a:t>键角</a:t>
              </a:r>
            </a:p>
          </p:txBody>
        </p:sp>
      </p:grpSp>
      <p:sp>
        <p:nvSpPr>
          <p:cNvPr id="15" name="文本框 14"/>
          <p:cNvSpPr txBox="1"/>
          <p:nvPr/>
        </p:nvSpPr>
        <p:spPr>
          <a:xfrm>
            <a:off x="287020" y="186055"/>
            <a:ext cx="11904980" cy="516890"/>
          </a:xfrm>
          <a:prstGeom prst="rect">
            <a:avLst/>
          </a:prstGeom>
          <a:noFill/>
        </p:spPr>
        <p:txBody>
          <a:bodyPr wrap="square" rtlCol="0" anchor="ctr" anchorCtr="0">
            <a:noAutofit/>
          </a:bodyPr>
          <a:lstStyle/>
          <a:p>
            <a:pPr algn="l"/>
            <a:r>
              <a:rPr lang="zh-CN" altLang="en-US" sz="2400" b="1" spc="400" dirty="0">
                <a:latin typeface="+mn-ea"/>
                <a:sym typeface="+mn-ea"/>
              </a:rPr>
              <a:t>化学键参数</a:t>
            </a:r>
            <a:endParaRPr lang="zh-CN" altLang="en-US" sz="2400" b="1" spc="400" dirty="0">
              <a:solidFill>
                <a:schemeClr val="tx1"/>
              </a:solidFill>
              <a:effectLst/>
              <a:uFillTx/>
              <a:latin typeface="+mn-ea"/>
              <a:sym typeface="+mn-ea"/>
            </a:endParaRPr>
          </a:p>
        </p:txBody>
      </p:sp>
      <p:sp>
        <p:nvSpPr>
          <p:cNvPr id="18" name="矩形 17"/>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p:pic>
        <p:nvPicPr>
          <p:cNvPr id="7" name="图片 6">
            <a:extLst>
              <a:ext uri="{FF2B5EF4-FFF2-40B4-BE49-F238E27FC236}">
                <a16:creationId xmlns:a16="http://schemas.microsoft.com/office/drawing/2014/main" id="{36710DF8-7E1F-4DA1-9518-0096913E377B}"/>
              </a:ext>
            </a:extLst>
          </p:cNvPr>
          <p:cNvPicPr>
            <a:picLocks noChangeAspect="1"/>
          </p:cNvPicPr>
          <p:nvPr/>
        </p:nvPicPr>
        <p:blipFill>
          <a:blip r:embed="rId24"/>
          <a:stretch>
            <a:fillRect/>
          </a:stretch>
        </p:blipFill>
        <p:spPr>
          <a:xfrm>
            <a:off x="482155" y="2106480"/>
            <a:ext cx="4215634" cy="789772"/>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肘形连接符 35">
            <a:extLst>
              <a:ext uri="{FF2B5EF4-FFF2-40B4-BE49-F238E27FC236}">
                <a16:creationId xmlns:a16="http://schemas.microsoft.com/office/drawing/2014/main" id="{D33C82C4-5A16-FBA3-DB5C-B183A2A055CA}"/>
              </a:ext>
            </a:extLst>
          </p:cNvPr>
          <p:cNvCxnSpPr/>
          <p:nvPr/>
        </p:nvCxnSpPr>
        <p:spPr>
          <a:xfrm flipV="1">
            <a:off x="3508363" y="4221676"/>
            <a:ext cx="2587638" cy="335381"/>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87020" y="186055"/>
            <a:ext cx="11904980" cy="516890"/>
          </a:xfrm>
          <a:prstGeom prst="rect">
            <a:avLst/>
          </a:prstGeom>
          <a:noFill/>
        </p:spPr>
        <p:txBody>
          <a:bodyPr wrap="square" rtlCol="0" anchor="ctr" anchorCtr="0">
            <a:noAutofit/>
          </a:bodyPr>
          <a:lstStyle/>
          <a:p>
            <a:pPr algn="l"/>
            <a:r>
              <a:rPr lang="zh-CN" altLang="en-US" sz="2400" b="1" spc="400" dirty="0">
                <a:solidFill>
                  <a:schemeClr val="tx1"/>
                </a:solidFill>
                <a:effectLst/>
                <a:uFillTx/>
                <a:latin typeface="+mn-ea"/>
                <a:sym typeface="+mn-ea"/>
              </a:rPr>
              <a:t>分子间作用力</a:t>
            </a:r>
          </a:p>
        </p:txBody>
      </p:sp>
      <p:sp>
        <p:nvSpPr>
          <p:cNvPr id="10" name="矩形 9"/>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p:grpSp>
        <p:nvGrpSpPr>
          <p:cNvPr id="40" name="组合 39"/>
          <p:cNvGrpSpPr/>
          <p:nvPr>
            <p:custDataLst>
              <p:tags r:id="rId2"/>
            </p:custDataLst>
          </p:nvPr>
        </p:nvGrpSpPr>
        <p:grpSpPr>
          <a:xfrm>
            <a:off x="5937250" y="924560"/>
            <a:ext cx="6254750" cy="1318895"/>
            <a:chOff x="9350" y="1456"/>
            <a:chExt cx="9240" cy="2077"/>
          </a:xfrm>
        </p:grpSpPr>
        <mc:AlternateContent xmlns:mc="http://schemas.openxmlformats.org/markup-compatibility/2006">
          <mc:Choice xmlns:a14="http://schemas.microsoft.com/office/drawing/2010/main" Requires="a14">
            <p:sp>
              <p:nvSpPr>
                <p:cNvPr id="15" name="文本框 75"/>
                <p:cNvSpPr txBox="1"/>
                <p:nvPr>
                  <p:custDataLst>
                    <p:tags r:id="rId11"/>
                  </p:custDataLst>
                </p:nvPr>
              </p:nvSpPr>
              <p:spPr bwMode="auto">
                <a:xfrm>
                  <a:off x="9350" y="2086"/>
                  <a:ext cx="9240" cy="14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1219200" fontAlgn="base">
                    <a:lnSpc>
                      <a:spcPct val="150000"/>
                    </a:lnSpc>
                    <a:spcBef>
                      <a:spcPts val="1335"/>
                    </a:spcBef>
                    <a:spcAft>
                      <a:spcPct val="0"/>
                    </a:spcAft>
                  </a:pPr>
                  <a:r>
                    <a:rPr lang="zh-CN" altLang="en-US" sz="1400" dirty="0">
                      <a:solidFill>
                        <a:schemeClr val="tx1"/>
                      </a:solidFill>
                      <a:highlight>
                        <a:srgbClr val="FFFF00"/>
                      </a:highlight>
                      <a:latin typeface="+mn-ea"/>
                      <a:ea typeface="+mn-ea"/>
                      <a:cs typeface="+mn-ea"/>
                      <a:sym typeface="+mn-lt"/>
                    </a:rPr>
                    <a:t>偶极矩</a:t>
                  </a:r>
                  <a:r>
                    <a:rPr lang="zh-CN" altLang="en-US" sz="1400" dirty="0">
                      <a:solidFill>
                        <a:schemeClr val="tx1"/>
                      </a:solidFill>
                      <a:latin typeface="+mn-ea"/>
                      <a:ea typeface="+mn-ea"/>
                      <a:cs typeface="+mn-ea"/>
                      <a:sym typeface="+mn-lt"/>
                    </a:rPr>
                    <a:t>：</a:t>
                  </a:r>
                  <a14:m>
                    <m:oMath xmlns:m="http://schemas.openxmlformats.org/officeDocument/2006/math">
                      <m:r>
                        <a:rPr lang="zh-CN" altLang="en-US" sz="1400" i="1" smtClean="0">
                          <a:solidFill>
                            <a:schemeClr val="tx1"/>
                          </a:solidFill>
                          <a:latin typeface="Cambria Math" panose="02040503050406030204" pitchFamily="18" charset="0"/>
                          <a:ea typeface="+mn-ea"/>
                          <a:cs typeface="+mn-ea"/>
                          <a:sym typeface="+mn-lt"/>
                        </a:rPr>
                        <m:t>𝜇</m:t>
                      </m:r>
                      <m:r>
                        <a:rPr lang="en-US" altLang="zh-CN" sz="1400" b="0" i="1" smtClean="0">
                          <a:solidFill>
                            <a:schemeClr val="tx1"/>
                          </a:solidFill>
                          <a:latin typeface="Cambria Math" panose="02040503050406030204" pitchFamily="18" charset="0"/>
                          <a:ea typeface="+mn-ea"/>
                          <a:cs typeface="+mn-ea"/>
                          <a:sym typeface="+mn-lt"/>
                        </a:rPr>
                        <m:t>=</m:t>
                      </m:r>
                      <m:r>
                        <a:rPr lang="en-US" altLang="zh-CN" sz="1400" b="0" i="1" smtClean="0">
                          <a:solidFill>
                            <a:schemeClr val="tx1"/>
                          </a:solidFill>
                          <a:latin typeface="Cambria Math" panose="02040503050406030204" pitchFamily="18" charset="0"/>
                          <a:ea typeface="+mn-ea"/>
                          <a:cs typeface="+mn-ea"/>
                          <a:sym typeface="+mn-lt"/>
                        </a:rPr>
                        <m:t>𝑞</m:t>
                      </m:r>
                      <m:r>
                        <a:rPr lang="en-US" altLang="zh-CN" sz="1400" b="0" i="1" smtClean="0">
                          <a:solidFill>
                            <a:schemeClr val="tx1"/>
                          </a:solidFill>
                          <a:latin typeface="Cambria Math" panose="02040503050406030204" pitchFamily="18" charset="0"/>
                          <a:ea typeface="+mn-ea"/>
                          <a:cs typeface="+mn-ea"/>
                          <a:sym typeface="+mn-lt"/>
                        </a:rPr>
                        <m:t>∗</m:t>
                      </m:r>
                      <m:r>
                        <a:rPr lang="en-US" altLang="zh-CN" sz="1400" b="0" i="1" smtClean="0">
                          <a:solidFill>
                            <a:schemeClr val="tx1"/>
                          </a:solidFill>
                          <a:latin typeface="Cambria Math" panose="02040503050406030204" pitchFamily="18" charset="0"/>
                          <a:ea typeface="+mn-ea"/>
                          <a:cs typeface="+mn-ea"/>
                          <a:sym typeface="+mn-lt"/>
                        </a:rPr>
                        <m:t>𝑑</m:t>
                      </m:r>
                    </m:oMath>
                  </a14:m>
                  <a:r>
                    <a:rPr lang="zh-CN" altLang="en-US" sz="1400" dirty="0">
                      <a:latin typeface="+mn-ea"/>
                      <a:ea typeface="+mn-ea"/>
                      <a:cs typeface="+mn-ea"/>
                      <a:sym typeface="+mn-lt"/>
                    </a:rPr>
                    <a:t>；</a:t>
                  </a:r>
                  <a:r>
                    <a:rPr lang="zh-CN" altLang="en-US" sz="1400" dirty="0">
                      <a:solidFill>
                        <a:schemeClr val="tx1"/>
                      </a:solidFill>
                      <a:highlight>
                        <a:srgbClr val="FFFF00"/>
                      </a:highlight>
                      <a:latin typeface="+mn-ea"/>
                      <a:ea typeface="+mn-ea"/>
                      <a:cs typeface="+mn-ea"/>
                      <a:sym typeface="+mn-lt"/>
                    </a:rPr>
                    <a:t>永久</a:t>
                  </a:r>
                  <a:r>
                    <a:rPr lang="zh-CN" altLang="en-US" sz="1400" dirty="0">
                      <a:solidFill>
                        <a:schemeClr val="tx1"/>
                      </a:solidFill>
                      <a:latin typeface="+mn-ea"/>
                      <a:ea typeface="+mn-ea"/>
                      <a:cs typeface="+mn-ea"/>
                      <a:sym typeface="+mn-lt"/>
                    </a:rPr>
                    <a:t>偶极、</a:t>
                  </a:r>
                  <a:r>
                    <a:rPr lang="zh-CN" altLang="en-US" sz="1400" dirty="0">
                      <a:solidFill>
                        <a:schemeClr val="tx1"/>
                      </a:solidFill>
                      <a:highlight>
                        <a:srgbClr val="FFFF00"/>
                      </a:highlight>
                      <a:latin typeface="+mn-ea"/>
                      <a:ea typeface="+mn-ea"/>
                      <a:cs typeface="+mn-ea"/>
                      <a:sym typeface="+mn-lt"/>
                    </a:rPr>
                    <a:t>诱导</a:t>
                  </a:r>
                  <a:r>
                    <a:rPr lang="zh-CN" altLang="en-US" sz="1400" dirty="0">
                      <a:solidFill>
                        <a:schemeClr val="tx1"/>
                      </a:solidFill>
                      <a:latin typeface="+mn-ea"/>
                      <a:ea typeface="+mn-ea"/>
                      <a:cs typeface="+mn-ea"/>
                      <a:sym typeface="+mn-lt"/>
                    </a:rPr>
                    <a:t>偶极、</a:t>
                  </a:r>
                  <a:r>
                    <a:rPr lang="zh-CN" altLang="en-US" sz="1400" dirty="0">
                      <a:solidFill>
                        <a:schemeClr val="tx1"/>
                      </a:solidFill>
                      <a:highlight>
                        <a:srgbClr val="FFFF00"/>
                      </a:highlight>
                      <a:latin typeface="+mn-ea"/>
                      <a:ea typeface="+mn-ea"/>
                      <a:cs typeface="+mn-ea"/>
                      <a:sym typeface="+mn-lt"/>
                    </a:rPr>
                    <a:t>瞬间</a:t>
                  </a:r>
                  <a:r>
                    <a:rPr lang="zh-CN" altLang="en-US" sz="1400" dirty="0">
                      <a:solidFill>
                        <a:schemeClr val="tx1"/>
                      </a:solidFill>
                      <a:latin typeface="+mn-ea"/>
                      <a:ea typeface="+mn-ea"/>
                      <a:cs typeface="+mn-ea"/>
                      <a:sym typeface="+mn-lt"/>
                    </a:rPr>
                    <a:t>偶极；</a:t>
                  </a:r>
                  <a:endParaRPr lang="en-US" altLang="zh-CN" sz="1400" dirty="0">
                    <a:solidFill>
                      <a:schemeClr val="tx1"/>
                    </a:solidFill>
                    <a:latin typeface="+mn-ea"/>
                    <a:ea typeface="+mn-ea"/>
                    <a:cs typeface="+mn-ea"/>
                    <a:sym typeface="+mn-lt"/>
                  </a:endParaRPr>
                </a:p>
                <a:p>
                  <a:pPr algn="l" defTabSz="1219200" fontAlgn="base">
                    <a:lnSpc>
                      <a:spcPct val="150000"/>
                    </a:lnSpc>
                    <a:spcBef>
                      <a:spcPts val="1335"/>
                    </a:spcBef>
                    <a:spcAft>
                      <a:spcPct val="0"/>
                    </a:spcAft>
                  </a:pPr>
                  <a:r>
                    <a:rPr lang="zh-CN" altLang="en-US" sz="1400" dirty="0">
                      <a:latin typeface="+mn-ea"/>
                      <a:ea typeface="+mn-ea"/>
                      <a:cs typeface="+mn-ea"/>
                      <a:sym typeface="+mn-lt"/>
                    </a:rPr>
                    <a:t>变形性：电子云和核发生相对位移。</a:t>
                  </a:r>
                  <a:endParaRPr lang="en-US" altLang="zh-CN" sz="1400" dirty="0">
                    <a:latin typeface="+mn-ea"/>
                    <a:ea typeface="+mn-ea"/>
                    <a:cs typeface="+mn-ea"/>
                    <a:sym typeface="+mn-lt"/>
                  </a:endParaRPr>
                </a:p>
              </p:txBody>
            </p:sp>
          </mc:Choice>
          <mc:Fallback>
            <p:sp>
              <p:nvSpPr>
                <p:cNvPr id="15" name="文本框 75"/>
                <p:cNvSpPr txBox="1">
                  <a:spLocks noRot="1" noChangeAspect="1" noMove="1" noResize="1" noEditPoints="1" noAdjustHandles="1" noChangeArrowheads="1" noChangeShapeType="1" noTextEdit="1"/>
                </p:cNvSpPr>
                <p:nvPr>
                  <p:custDataLst>
                    <p:tags r:id="rId11"/>
                  </p:custDataLst>
                </p:nvPr>
              </p:nvSpPr>
              <p:spPr bwMode="auto">
                <a:xfrm>
                  <a:off x="9350" y="2086"/>
                  <a:ext cx="9240" cy="1447"/>
                </a:xfrm>
                <a:prstGeom prst="rect">
                  <a:avLst/>
                </a:prstGeom>
                <a:blipFill>
                  <a:blip r:embed="rId15"/>
                  <a:stretch>
                    <a:fillRect l="-292" b="-6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文本框 15"/>
            <p:cNvSpPr txBox="1"/>
            <p:nvPr>
              <p:custDataLst>
                <p:tags r:id="rId12"/>
              </p:custDataLst>
            </p:nvPr>
          </p:nvSpPr>
          <p:spPr>
            <a:xfrm>
              <a:off x="9751" y="1456"/>
              <a:ext cx="5769" cy="630"/>
            </a:xfrm>
            <a:prstGeom prst="rect">
              <a:avLst/>
            </a:prstGeom>
            <a:noFill/>
          </p:spPr>
          <p:txBody>
            <a:bodyPr wrap="square" rtlCol="0">
              <a:noAutofit/>
            </a:bodyPr>
            <a:lstStyle/>
            <a:p>
              <a:pPr algn="l"/>
              <a:r>
                <a:rPr lang="zh-CN" altLang="en-US" sz="2000" dirty="0">
                  <a:solidFill>
                    <a:schemeClr val="tx1"/>
                  </a:solidFill>
                  <a:latin typeface="+mn-ea"/>
                  <a:cs typeface="+mn-ea"/>
                  <a:sym typeface="+mn-lt"/>
                </a:rPr>
                <a:t>分子的极性</a:t>
              </a:r>
              <a:r>
                <a:rPr lang="zh-CN" altLang="en-US" sz="2000" dirty="0">
                  <a:latin typeface="+mn-ea"/>
                  <a:cs typeface="+mn-ea"/>
                  <a:sym typeface="+mn-lt"/>
                </a:rPr>
                <a:t>和变形性</a:t>
              </a:r>
              <a:endParaRPr lang="zh-CN" altLang="en-US" sz="2000" dirty="0">
                <a:solidFill>
                  <a:schemeClr val="tx1"/>
                </a:solidFill>
                <a:latin typeface="+mn-ea"/>
                <a:cs typeface="+mn-ea"/>
                <a:sym typeface="+mn-lt"/>
              </a:endParaRPr>
            </a:p>
          </p:txBody>
        </p:sp>
        <p:sp>
          <p:nvSpPr>
            <p:cNvPr id="11" name="椭圆 10"/>
            <p:cNvSpPr/>
            <p:nvPr>
              <p:custDataLst>
                <p:tags r:id="rId13"/>
              </p:custDataLst>
            </p:nvPr>
          </p:nvSpPr>
          <p:spPr>
            <a:xfrm>
              <a:off x="9350" y="1624"/>
              <a:ext cx="294" cy="294"/>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9" name="组合 38"/>
          <p:cNvGrpSpPr/>
          <p:nvPr>
            <p:custDataLst>
              <p:tags r:id="rId3"/>
            </p:custDataLst>
          </p:nvPr>
        </p:nvGrpSpPr>
        <p:grpSpPr>
          <a:xfrm>
            <a:off x="5937885" y="2291396"/>
            <a:ext cx="5866765" cy="1473835"/>
            <a:chOff x="9350" y="3563"/>
            <a:chExt cx="9239" cy="2014"/>
          </a:xfrm>
        </p:grpSpPr>
        <p:sp>
          <p:nvSpPr>
            <p:cNvPr id="14" name="文本框 75"/>
            <p:cNvSpPr txBox="1"/>
            <p:nvPr>
              <p:custDataLst>
                <p:tags r:id="rId8"/>
              </p:custDataLst>
            </p:nvPr>
          </p:nvSpPr>
          <p:spPr bwMode="auto">
            <a:xfrm>
              <a:off x="9751" y="4193"/>
              <a:ext cx="8839" cy="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1219200" fontAlgn="base">
                <a:lnSpc>
                  <a:spcPct val="150000"/>
                </a:lnSpc>
                <a:spcBef>
                  <a:spcPts val="1335"/>
                </a:spcBef>
                <a:spcAft>
                  <a:spcPct val="0"/>
                </a:spcAft>
              </a:pPr>
              <a:r>
                <a:rPr lang="zh-CN" altLang="en-US" sz="1800" dirty="0">
                  <a:solidFill>
                    <a:schemeClr val="tx1"/>
                  </a:solidFill>
                  <a:latin typeface="+mn-ea"/>
                  <a:ea typeface="+mn-ea"/>
                  <a:cs typeface="+mn-ea"/>
                  <a:sym typeface="+mn-lt"/>
                </a:rPr>
                <a:t>取向力</a:t>
              </a:r>
              <a:r>
                <a:rPr lang="en-US" altLang="zh-CN" sz="1800" baseline="-25000" dirty="0">
                  <a:solidFill>
                    <a:schemeClr val="tx1"/>
                  </a:solidFill>
                  <a:latin typeface="+mn-ea"/>
                  <a:ea typeface="+mn-ea"/>
                  <a:cs typeface="+mn-ea"/>
                  <a:sym typeface="+mn-lt"/>
                </a:rPr>
                <a:t>(</a:t>
              </a:r>
              <a:r>
                <a:rPr lang="zh-CN" altLang="en-US" sz="1800" baseline="-25000" dirty="0">
                  <a:solidFill>
                    <a:schemeClr val="tx1"/>
                  </a:solidFill>
                  <a:latin typeface="+mn-ea"/>
                  <a:ea typeface="+mn-ea"/>
                  <a:cs typeface="+mn-ea"/>
                  <a:sym typeface="+mn-lt"/>
                </a:rPr>
                <a:t>极性</a:t>
              </a:r>
              <a:r>
                <a:rPr lang="en-US" altLang="zh-CN" sz="1800" baseline="-25000" dirty="0">
                  <a:solidFill>
                    <a:schemeClr val="tx1"/>
                  </a:solidFill>
                  <a:latin typeface="+mn-ea"/>
                  <a:ea typeface="+mn-ea"/>
                  <a:cs typeface="+mn-ea"/>
                  <a:sym typeface="+mn-lt"/>
                </a:rPr>
                <a:t>-</a:t>
              </a:r>
              <a:r>
                <a:rPr lang="zh-CN" altLang="en-US" sz="1800" baseline="-25000" dirty="0">
                  <a:solidFill>
                    <a:schemeClr val="tx1"/>
                  </a:solidFill>
                  <a:latin typeface="+mn-ea"/>
                  <a:ea typeface="+mn-ea"/>
                  <a:cs typeface="+mn-ea"/>
                  <a:sym typeface="+mn-lt"/>
                </a:rPr>
                <a:t>极性</a:t>
              </a:r>
              <a:r>
                <a:rPr lang="en-US" altLang="zh-CN" sz="1800" baseline="-25000" dirty="0">
                  <a:solidFill>
                    <a:schemeClr val="tx1"/>
                  </a:solidFill>
                  <a:latin typeface="+mn-ea"/>
                  <a:ea typeface="+mn-ea"/>
                  <a:cs typeface="+mn-ea"/>
                  <a:sym typeface="+mn-lt"/>
                </a:rPr>
                <a:t>)</a:t>
              </a:r>
              <a:r>
                <a:rPr lang="zh-CN" altLang="en-US" sz="1800" dirty="0">
                  <a:solidFill>
                    <a:schemeClr val="tx1"/>
                  </a:solidFill>
                  <a:latin typeface="+mn-ea"/>
                  <a:ea typeface="+mn-ea"/>
                  <a:cs typeface="+mn-ea"/>
                  <a:sym typeface="+mn-lt"/>
                </a:rPr>
                <a:t>、诱导力</a:t>
              </a:r>
              <a:r>
                <a:rPr lang="zh-CN" altLang="en-US" sz="1800" baseline="-25000" dirty="0">
                  <a:solidFill>
                    <a:schemeClr val="tx1"/>
                  </a:solidFill>
                  <a:latin typeface="+mn-ea"/>
                  <a:ea typeface="+mn-ea"/>
                  <a:cs typeface="+mn-ea"/>
                  <a:sym typeface="+mn-lt"/>
                </a:rPr>
                <a:t>（极性</a:t>
              </a:r>
              <a:r>
                <a:rPr lang="en-US" altLang="zh-CN" sz="1800" baseline="-25000" dirty="0">
                  <a:solidFill>
                    <a:schemeClr val="tx1"/>
                  </a:solidFill>
                  <a:latin typeface="+mn-ea"/>
                  <a:ea typeface="+mn-ea"/>
                  <a:cs typeface="+mn-ea"/>
                  <a:sym typeface="+mn-lt"/>
                </a:rPr>
                <a:t>-</a:t>
              </a:r>
              <a:r>
                <a:rPr lang="zh-CN" altLang="en-US" sz="1800" baseline="-25000" dirty="0">
                  <a:solidFill>
                    <a:schemeClr val="tx1"/>
                  </a:solidFill>
                  <a:latin typeface="+mn-ea"/>
                  <a:ea typeface="+mn-ea"/>
                  <a:cs typeface="+mn-ea"/>
                  <a:sym typeface="+mn-lt"/>
                </a:rPr>
                <a:t>非极性）</a:t>
              </a:r>
              <a:r>
                <a:rPr lang="zh-CN" altLang="en-US" sz="1800" dirty="0">
                  <a:solidFill>
                    <a:schemeClr val="tx1"/>
                  </a:solidFill>
                  <a:latin typeface="+mn-ea"/>
                  <a:ea typeface="+mn-ea"/>
                  <a:cs typeface="+mn-ea"/>
                  <a:sym typeface="+mn-lt"/>
                </a:rPr>
                <a:t>、色散力</a:t>
              </a:r>
              <a:r>
                <a:rPr lang="zh-CN" altLang="en-US" sz="1800" baseline="-25000" dirty="0">
                  <a:solidFill>
                    <a:schemeClr val="tx1"/>
                  </a:solidFill>
                  <a:latin typeface="+mn-ea"/>
                  <a:ea typeface="+mn-ea"/>
                  <a:cs typeface="+mn-ea"/>
                  <a:sym typeface="+mn-lt"/>
                </a:rPr>
                <a:t>（任意）</a:t>
              </a:r>
              <a:endParaRPr lang="en-US" altLang="zh-CN" sz="1800" baseline="-25000" dirty="0">
                <a:solidFill>
                  <a:schemeClr val="tx1"/>
                </a:solidFill>
                <a:latin typeface="+mn-ea"/>
                <a:ea typeface="+mn-ea"/>
                <a:cs typeface="+mn-ea"/>
                <a:sym typeface="+mn-lt"/>
              </a:endParaRPr>
            </a:p>
            <a:p>
              <a:pPr algn="l" defTabSz="1219200" fontAlgn="base">
                <a:lnSpc>
                  <a:spcPct val="150000"/>
                </a:lnSpc>
                <a:spcBef>
                  <a:spcPts val="1335"/>
                </a:spcBef>
                <a:spcAft>
                  <a:spcPct val="0"/>
                </a:spcAft>
              </a:pPr>
              <a:r>
                <a:rPr lang="zh-CN" altLang="en-US" sz="1800" dirty="0">
                  <a:latin typeface="+mn-ea"/>
                  <a:ea typeface="+mn-ea"/>
                  <a:cs typeface="+mn-ea"/>
                  <a:sym typeface="+mn-lt"/>
                </a:rPr>
                <a:t>三种力中主要是色散力起作用（除极少数强极性分子）</a:t>
              </a:r>
              <a:endParaRPr lang="en-US" altLang="zh-CN" sz="1800" dirty="0">
                <a:latin typeface="+mn-ea"/>
                <a:ea typeface="+mn-ea"/>
                <a:cs typeface="+mn-ea"/>
                <a:sym typeface="+mn-lt"/>
              </a:endParaRPr>
            </a:p>
          </p:txBody>
        </p:sp>
        <p:sp>
          <p:nvSpPr>
            <p:cNvPr id="19" name="文本框 18"/>
            <p:cNvSpPr txBox="1"/>
            <p:nvPr>
              <p:custDataLst>
                <p:tags r:id="rId9"/>
              </p:custDataLst>
            </p:nvPr>
          </p:nvSpPr>
          <p:spPr>
            <a:xfrm>
              <a:off x="9751" y="3563"/>
              <a:ext cx="5769" cy="630"/>
            </a:xfrm>
            <a:prstGeom prst="rect">
              <a:avLst/>
            </a:prstGeom>
            <a:noFill/>
          </p:spPr>
          <p:txBody>
            <a:bodyPr wrap="square" rtlCol="0">
              <a:noAutofit/>
            </a:bodyPr>
            <a:lstStyle/>
            <a:p>
              <a:pPr algn="l"/>
              <a:r>
                <a:rPr lang="zh-CN" altLang="en-US" sz="2000" dirty="0">
                  <a:solidFill>
                    <a:schemeClr val="tx1"/>
                  </a:solidFill>
                  <a:latin typeface="+mn-ea"/>
                  <a:cs typeface="+mn-ea"/>
                  <a:sym typeface="+mn-lt"/>
                </a:rPr>
                <a:t>分子间作用力的类型</a:t>
              </a:r>
            </a:p>
          </p:txBody>
        </p:sp>
        <p:sp>
          <p:nvSpPr>
            <p:cNvPr id="24" name="椭圆 23"/>
            <p:cNvSpPr/>
            <p:nvPr>
              <p:custDataLst>
                <p:tags r:id="rId10"/>
              </p:custDataLst>
            </p:nvPr>
          </p:nvSpPr>
          <p:spPr>
            <a:xfrm>
              <a:off x="9350" y="3731"/>
              <a:ext cx="294" cy="294"/>
            </a:xfrm>
            <a:prstGeom prst="ellipse">
              <a:avLst/>
            </a:pr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2" name="组合 41"/>
          <p:cNvGrpSpPr/>
          <p:nvPr>
            <p:custDataLst>
              <p:tags r:id="rId4"/>
            </p:custDataLst>
          </p:nvPr>
        </p:nvGrpSpPr>
        <p:grpSpPr>
          <a:xfrm>
            <a:off x="5913967" y="5402186"/>
            <a:ext cx="5866765" cy="1278890"/>
            <a:chOff x="9350" y="5670"/>
            <a:chExt cx="9239" cy="2014"/>
          </a:xfrm>
        </p:grpSpPr>
        <p:sp>
          <p:nvSpPr>
            <p:cNvPr id="27" name="文本框 75"/>
            <p:cNvSpPr txBox="1"/>
            <p:nvPr>
              <p:custDataLst>
                <p:tags r:id="rId5"/>
              </p:custDataLst>
            </p:nvPr>
          </p:nvSpPr>
          <p:spPr bwMode="auto">
            <a:xfrm>
              <a:off x="9751" y="6300"/>
              <a:ext cx="8839" cy="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1219200" fontAlgn="base">
                <a:lnSpc>
                  <a:spcPct val="150000"/>
                </a:lnSpc>
                <a:spcBef>
                  <a:spcPts val="1335"/>
                </a:spcBef>
                <a:spcAft>
                  <a:spcPct val="0"/>
                </a:spcAft>
              </a:pPr>
              <a:r>
                <a:rPr lang="zh-CN" altLang="en-US" sz="1800" dirty="0">
                  <a:solidFill>
                    <a:schemeClr val="tx1"/>
                  </a:solidFill>
                  <a:latin typeface="+mn-ea"/>
                  <a:ea typeface="+mn-ea"/>
                  <a:cs typeface="+mn-ea"/>
                  <a:sym typeface="+mn-lt"/>
                </a:rPr>
                <a:t>氢键的键长和键能；</a:t>
              </a:r>
              <a:r>
                <a:rPr lang="zh-CN" altLang="en-US" sz="1800" dirty="0">
                  <a:latin typeface="+mn-ea"/>
                  <a:ea typeface="+mn-ea"/>
                  <a:cs typeface="+mn-ea"/>
                  <a:sym typeface="+mn-lt"/>
                </a:rPr>
                <a:t>氢键的形成条件；分子内氢键和分子外氢键</a:t>
              </a:r>
              <a:endParaRPr lang="en-US" altLang="zh-CN" sz="1800" dirty="0">
                <a:solidFill>
                  <a:schemeClr val="tx1"/>
                </a:solidFill>
                <a:latin typeface="+mn-ea"/>
                <a:ea typeface="+mn-ea"/>
                <a:cs typeface="+mn-ea"/>
                <a:sym typeface="+mn-lt"/>
              </a:endParaRPr>
            </a:p>
          </p:txBody>
        </p:sp>
        <p:sp>
          <p:nvSpPr>
            <p:cNvPr id="28" name="文本框 27"/>
            <p:cNvSpPr txBox="1"/>
            <p:nvPr>
              <p:custDataLst>
                <p:tags r:id="rId6"/>
              </p:custDataLst>
            </p:nvPr>
          </p:nvSpPr>
          <p:spPr>
            <a:xfrm>
              <a:off x="9751" y="5670"/>
              <a:ext cx="5769" cy="630"/>
            </a:xfrm>
            <a:prstGeom prst="rect">
              <a:avLst/>
            </a:prstGeom>
            <a:noFill/>
          </p:spPr>
          <p:txBody>
            <a:bodyPr wrap="square" rtlCol="0">
              <a:noAutofit/>
            </a:bodyPr>
            <a:lstStyle/>
            <a:p>
              <a:pPr algn="l"/>
              <a:r>
                <a:rPr lang="zh-CN" altLang="en-US" sz="2000" dirty="0">
                  <a:solidFill>
                    <a:schemeClr val="tx1"/>
                  </a:solidFill>
                  <a:latin typeface="+mn-ea"/>
                  <a:cs typeface="+mn-ea"/>
                  <a:sym typeface="+mn-lt"/>
                </a:rPr>
                <a:t>氢键</a:t>
              </a:r>
            </a:p>
          </p:txBody>
        </p:sp>
        <p:sp>
          <p:nvSpPr>
            <p:cNvPr id="29" name="椭圆 28"/>
            <p:cNvSpPr/>
            <p:nvPr>
              <p:custDataLst>
                <p:tags r:id="rId7"/>
              </p:custDataLst>
            </p:nvPr>
          </p:nvSpPr>
          <p:spPr>
            <a:xfrm>
              <a:off x="9350" y="5838"/>
              <a:ext cx="294" cy="294"/>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34" name="肘形连接符 33"/>
          <p:cNvCxnSpPr>
            <a:cxnSpLocks/>
          </p:cNvCxnSpPr>
          <p:nvPr/>
        </p:nvCxnSpPr>
        <p:spPr>
          <a:xfrm rot="10800000" flipV="1">
            <a:off x="3641937" y="5611482"/>
            <a:ext cx="2272030" cy="99060"/>
          </a:xfrm>
          <a:prstGeom prst="bentConnector3">
            <a:avLst>
              <a:gd name="adj1" fmla="val 29849"/>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7" idx="5"/>
            <a:endCxn id="24" idx="2"/>
          </p:cNvCxnSpPr>
          <p:nvPr/>
        </p:nvCxnSpPr>
        <p:spPr>
          <a:xfrm flipV="1">
            <a:off x="3350247" y="2521912"/>
            <a:ext cx="2587638" cy="335381"/>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flipV="1">
            <a:off x="3043555" y="1124585"/>
            <a:ext cx="2893695" cy="711835"/>
          </a:xfrm>
          <a:prstGeom prst="bentConnector3">
            <a:avLst>
              <a:gd name="adj1" fmla="val 3333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287020" y="1124585"/>
            <a:ext cx="4924425" cy="4656455"/>
            <a:chOff x="452" y="1771"/>
            <a:chExt cx="7755" cy="7333"/>
          </a:xfrm>
        </p:grpSpPr>
        <p:grpSp>
          <p:nvGrpSpPr>
            <p:cNvPr id="7" name="组合 6"/>
            <p:cNvGrpSpPr/>
            <p:nvPr/>
          </p:nvGrpSpPr>
          <p:grpSpPr>
            <a:xfrm>
              <a:off x="452" y="1771"/>
              <a:ext cx="7755" cy="7333"/>
              <a:chOff x="5356" y="2026"/>
              <a:chExt cx="8976" cy="7393"/>
            </a:xfrm>
          </p:grpSpPr>
          <p:sp>
            <p:nvSpPr>
              <p:cNvPr id="25" name="任意多边形 24"/>
              <p:cNvSpPr/>
              <p:nvPr/>
            </p:nvSpPr>
            <p:spPr>
              <a:xfrm>
                <a:off x="6505" y="5808"/>
                <a:ext cx="6677" cy="172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677" h="1720">
                    <a:moveTo>
                      <a:pt x="1043" y="0"/>
                    </a:moveTo>
                    <a:lnTo>
                      <a:pt x="5634" y="0"/>
                    </a:lnTo>
                    <a:lnTo>
                      <a:pt x="6677" y="1720"/>
                    </a:lnTo>
                    <a:lnTo>
                      <a:pt x="0" y="1720"/>
                    </a:lnTo>
                    <a:lnTo>
                      <a:pt x="1043" y="0"/>
                    </a:lnTo>
                    <a:close/>
                  </a:path>
                </a:pathLst>
              </a:cu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16"/>
              <p:cNvSpPr/>
              <p:nvPr/>
            </p:nvSpPr>
            <p:spPr>
              <a:xfrm>
                <a:off x="7653" y="3917"/>
                <a:ext cx="4382" cy="172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4382" h="1720">
                    <a:moveTo>
                      <a:pt x="1043" y="0"/>
                    </a:moveTo>
                    <a:lnTo>
                      <a:pt x="3339" y="0"/>
                    </a:lnTo>
                    <a:lnTo>
                      <a:pt x="4382" y="1720"/>
                    </a:lnTo>
                    <a:lnTo>
                      <a:pt x="0" y="1720"/>
                    </a:lnTo>
                    <a:lnTo>
                      <a:pt x="1043"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17"/>
              <p:cNvSpPr/>
              <p:nvPr/>
            </p:nvSpPr>
            <p:spPr>
              <a:xfrm>
                <a:off x="8801" y="2026"/>
                <a:ext cx="2086" cy="1720"/>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086" h="1720">
                    <a:moveTo>
                      <a:pt x="1043" y="0"/>
                    </a:moveTo>
                    <a:lnTo>
                      <a:pt x="2086" y="1720"/>
                    </a:lnTo>
                    <a:lnTo>
                      <a:pt x="0" y="1720"/>
                    </a:lnTo>
                    <a:lnTo>
                      <a:pt x="1043" y="0"/>
                    </a:lnTo>
                    <a:close/>
                  </a:path>
                </a:pathLst>
              </a:cu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5"/>
              <p:cNvSpPr/>
              <p:nvPr/>
            </p:nvSpPr>
            <p:spPr>
              <a:xfrm>
                <a:off x="5356" y="7699"/>
                <a:ext cx="8976" cy="1721"/>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8976" h="1721">
                    <a:moveTo>
                      <a:pt x="1044" y="0"/>
                    </a:moveTo>
                    <a:lnTo>
                      <a:pt x="7932" y="0"/>
                    </a:lnTo>
                    <a:lnTo>
                      <a:pt x="8976" y="1721"/>
                    </a:lnTo>
                    <a:lnTo>
                      <a:pt x="0" y="1721"/>
                    </a:lnTo>
                    <a:lnTo>
                      <a:pt x="1044"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3" name="文本框 42"/>
            <p:cNvSpPr txBox="1"/>
            <p:nvPr/>
          </p:nvSpPr>
          <p:spPr>
            <a:xfrm>
              <a:off x="3548" y="2470"/>
              <a:ext cx="1562" cy="1016"/>
            </a:xfrm>
            <a:prstGeom prst="rect">
              <a:avLst/>
            </a:prstGeom>
            <a:noFill/>
          </p:spPr>
          <p:txBody>
            <a:bodyPr wrap="square" rtlCol="0">
              <a:spAutoFit/>
            </a:bodyPr>
            <a:lstStyle/>
            <a:p>
              <a:pPr algn="ctr"/>
              <a:r>
                <a:rPr lang="en-US" altLang="zh-CN" sz="3600">
                  <a:solidFill>
                    <a:schemeClr val="bg1"/>
                  </a:solidFill>
                  <a:latin typeface="汉字之美沁园春毛体" panose="02010604000000000000" charset="-122"/>
                  <a:ea typeface="汉字之美沁园春毛体" panose="02010604000000000000" charset="-122"/>
                  <a:cs typeface="Times New Roman" panose="02020603050405020304" charset="0"/>
                </a:rPr>
                <a:t>01</a:t>
              </a:r>
            </a:p>
          </p:txBody>
        </p:sp>
        <p:sp>
          <p:nvSpPr>
            <p:cNvPr id="45" name="文本框 44"/>
            <p:cNvSpPr txBox="1"/>
            <p:nvPr/>
          </p:nvSpPr>
          <p:spPr>
            <a:xfrm>
              <a:off x="3547" y="4109"/>
              <a:ext cx="1562" cy="1016"/>
            </a:xfrm>
            <a:prstGeom prst="rect">
              <a:avLst/>
            </a:prstGeom>
            <a:noFill/>
          </p:spPr>
          <p:txBody>
            <a:bodyPr wrap="square" rtlCol="0">
              <a:spAutoFit/>
            </a:bodyPr>
            <a:lstStyle/>
            <a:p>
              <a:pPr algn="ctr"/>
              <a:r>
                <a:rPr lang="en-US" altLang="zh-CN" sz="3600">
                  <a:solidFill>
                    <a:schemeClr val="bg1"/>
                  </a:solidFill>
                  <a:latin typeface="汉字之美沁园春毛体" panose="02010604000000000000" charset="-122"/>
                  <a:ea typeface="汉字之美沁园春毛体" panose="02010604000000000000" charset="-122"/>
                  <a:cs typeface="Times New Roman" panose="02020603050405020304" charset="0"/>
                </a:rPr>
                <a:t>02</a:t>
              </a:r>
            </a:p>
          </p:txBody>
        </p:sp>
        <p:sp>
          <p:nvSpPr>
            <p:cNvPr id="46" name="文本框 45"/>
            <p:cNvSpPr txBox="1"/>
            <p:nvPr/>
          </p:nvSpPr>
          <p:spPr>
            <a:xfrm>
              <a:off x="3547" y="6001"/>
              <a:ext cx="1562" cy="1016"/>
            </a:xfrm>
            <a:prstGeom prst="rect">
              <a:avLst/>
            </a:prstGeom>
            <a:noFill/>
          </p:spPr>
          <p:txBody>
            <a:bodyPr wrap="square" rtlCol="0">
              <a:spAutoFit/>
            </a:bodyPr>
            <a:lstStyle/>
            <a:p>
              <a:pPr algn="ctr"/>
              <a:r>
                <a:rPr lang="en-US" altLang="zh-CN" sz="3600">
                  <a:solidFill>
                    <a:schemeClr val="bg1"/>
                  </a:solidFill>
                  <a:latin typeface="汉字之美沁园春毛体" panose="02010604000000000000" charset="-122"/>
                  <a:ea typeface="汉字之美沁园春毛体" panose="02010604000000000000" charset="-122"/>
                  <a:cs typeface="Times New Roman" panose="02020603050405020304" charset="0"/>
                </a:rPr>
                <a:t>03</a:t>
              </a:r>
            </a:p>
          </p:txBody>
        </p:sp>
        <p:sp>
          <p:nvSpPr>
            <p:cNvPr id="47" name="文本框 46"/>
            <p:cNvSpPr txBox="1"/>
            <p:nvPr/>
          </p:nvSpPr>
          <p:spPr>
            <a:xfrm>
              <a:off x="3547" y="7742"/>
              <a:ext cx="1562" cy="1016"/>
            </a:xfrm>
            <a:prstGeom prst="rect">
              <a:avLst/>
            </a:prstGeom>
            <a:noFill/>
          </p:spPr>
          <p:txBody>
            <a:bodyPr wrap="square" rtlCol="0">
              <a:spAutoFit/>
            </a:bodyPr>
            <a:lstStyle/>
            <a:p>
              <a:pPr algn="ctr"/>
              <a:r>
                <a:rPr lang="en-US" altLang="zh-CN" sz="3600">
                  <a:solidFill>
                    <a:schemeClr val="bg1"/>
                  </a:solidFill>
                  <a:latin typeface="汉字之美沁园春毛体" panose="02010604000000000000" charset="-122"/>
                  <a:ea typeface="汉字之美沁园春毛体" panose="02010604000000000000" charset="-122"/>
                  <a:cs typeface="Times New Roman" panose="02020603050405020304" charset="0"/>
                </a:rPr>
                <a:t>04</a:t>
              </a:r>
            </a:p>
          </p:txBody>
        </p:sp>
      </p:grpSp>
      <p:pic>
        <p:nvPicPr>
          <p:cNvPr id="3" name="图片 2">
            <a:extLst>
              <a:ext uri="{FF2B5EF4-FFF2-40B4-BE49-F238E27FC236}">
                <a16:creationId xmlns:a16="http://schemas.microsoft.com/office/drawing/2014/main" id="{3E3D49AC-53AB-A047-9402-51F5C0796659}"/>
              </a:ext>
            </a:extLst>
          </p:cNvPr>
          <p:cNvPicPr>
            <a:picLocks noChangeAspect="1"/>
          </p:cNvPicPr>
          <p:nvPr/>
        </p:nvPicPr>
        <p:blipFill>
          <a:blip r:embed="rId16"/>
          <a:stretch>
            <a:fillRect/>
          </a:stretch>
        </p:blipFill>
        <p:spPr>
          <a:xfrm>
            <a:off x="6980557" y="3888438"/>
            <a:ext cx="4036719" cy="1893232"/>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F39548-7E30-A3D6-900F-A9F340BCCD25}"/>
              </a:ext>
            </a:extLst>
          </p:cNvPr>
          <p:cNvPicPr>
            <a:picLocks noChangeAspect="1"/>
          </p:cNvPicPr>
          <p:nvPr/>
        </p:nvPicPr>
        <p:blipFill>
          <a:blip r:embed="rId3"/>
          <a:stretch>
            <a:fillRect/>
          </a:stretch>
        </p:blipFill>
        <p:spPr>
          <a:xfrm>
            <a:off x="0" y="401239"/>
            <a:ext cx="12192000" cy="4605093"/>
          </a:xfrm>
          <a:prstGeom prst="rect">
            <a:avLst/>
          </a:prstGeom>
        </p:spPr>
      </p:pic>
      <p:pic>
        <p:nvPicPr>
          <p:cNvPr id="12" name="图片 11">
            <a:extLst>
              <a:ext uri="{FF2B5EF4-FFF2-40B4-BE49-F238E27FC236}">
                <a16:creationId xmlns:a16="http://schemas.microsoft.com/office/drawing/2014/main" id="{17958410-C408-4B32-1472-8916C52D1B55}"/>
              </a:ext>
            </a:extLst>
          </p:cNvPr>
          <p:cNvPicPr>
            <a:picLocks noChangeAspect="1"/>
          </p:cNvPicPr>
          <p:nvPr/>
        </p:nvPicPr>
        <p:blipFill>
          <a:blip r:embed="rId4"/>
          <a:stretch>
            <a:fillRect/>
          </a:stretch>
        </p:blipFill>
        <p:spPr>
          <a:xfrm>
            <a:off x="0" y="5432710"/>
            <a:ext cx="12192000" cy="911420"/>
          </a:xfrm>
          <a:prstGeom prst="rect">
            <a:avLst/>
          </a:prstGeom>
        </p:spPr>
      </p:pic>
    </p:spTree>
    <p:custDataLst>
      <p:tags r:id="rId1"/>
    </p:custDataLst>
    <p:extLst>
      <p:ext uri="{BB962C8B-B14F-4D97-AF65-F5344CB8AC3E}">
        <p14:creationId xmlns:p14="http://schemas.microsoft.com/office/powerpoint/2010/main" val="576235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99E79F-E102-D793-2AB1-2553BA82D203}"/>
              </a:ext>
            </a:extLst>
          </p:cNvPr>
          <p:cNvPicPr>
            <a:picLocks noChangeAspect="1"/>
          </p:cNvPicPr>
          <p:nvPr/>
        </p:nvPicPr>
        <p:blipFill>
          <a:blip r:embed="rId3"/>
          <a:stretch>
            <a:fillRect/>
          </a:stretch>
        </p:blipFill>
        <p:spPr>
          <a:xfrm>
            <a:off x="0" y="268393"/>
            <a:ext cx="12192000" cy="5186096"/>
          </a:xfrm>
          <a:prstGeom prst="rect">
            <a:avLst/>
          </a:prstGeom>
        </p:spPr>
      </p:pic>
      <p:pic>
        <p:nvPicPr>
          <p:cNvPr id="4" name="图片 3">
            <a:extLst>
              <a:ext uri="{FF2B5EF4-FFF2-40B4-BE49-F238E27FC236}">
                <a16:creationId xmlns:a16="http://schemas.microsoft.com/office/drawing/2014/main" id="{8189D369-9373-A056-1374-9DA56F08A809}"/>
              </a:ext>
            </a:extLst>
          </p:cNvPr>
          <p:cNvPicPr>
            <a:picLocks noChangeAspect="1"/>
          </p:cNvPicPr>
          <p:nvPr/>
        </p:nvPicPr>
        <p:blipFill>
          <a:blip r:embed="rId4"/>
          <a:stretch>
            <a:fillRect/>
          </a:stretch>
        </p:blipFill>
        <p:spPr>
          <a:xfrm>
            <a:off x="3140491" y="851010"/>
            <a:ext cx="8080353" cy="2242511"/>
          </a:xfrm>
          <a:prstGeom prst="rect">
            <a:avLst/>
          </a:prstGeom>
        </p:spPr>
      </p:pic>
    </p:spTree>
    <p:custDataLst>
      <p:tags r:id="rId1"/>
    </p:custDataLst>
    <p:extLst>
      <p:ext uri="{BB962C8B-B14F-4D97-AF65-F5344CB8AC3E}">
        <p14:creationId xmlns:p14="http://schemas.microsoft.com/office/powerpoint/2010/main" val="542518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E991479-A861-7988-5448-4B39BD7CB95E}"/>
              </a:ext>
            </a:extLst>
          </p:cNvPr>
          <p:cNvPicPr>
            <a:picLocks noChangeAspect="1"/>
          </p:cNvPicPr>
          <p:nvPr/>
        </p:nvPicPr>
        <p:blipFill>
          <a:blip r:embed="rId3"/>
          <a:stretch>
            <a:fillRect/>
          </a:stretch>
        </p:blipFill>
        <p:spPr>
          <a:xfrm>
            <a:off x="0" y="386120"/>
            <a:ext cx="12192000" cy="2491222"/>
          </a:xfrm>
          <a:prstGeom prst="rect">
            <a:avLst/>
          </a:prstGeom>
        </p:spPr>
      </p:pic>
      <p:pic>
        <p:nvPicPr>
          <p:cNvPr id="8" name="图片 7">
            <a:extLst>
              <a:ext uri="{FF2B5EF4-FFF2-40B4-BE49-F238E27FC236}">
                <a16:creationId xmlns:a16="http://schemas.microsoft.com/office/drawing/2014/main" id="{004B3F6F-E315-8FF3-BA92-72F59E695806}"/>
              </a:ext>
            </a:extLst>
          </p:cNvPr>
          <p:cNvPicPr>
            <a:picLocks noChangeAspect="1"/>
          </p:cNvPicPr>
          <p:nvPr/>
        </p:nvPicPr>
        <p:blipFill>
          <a:blip r:embed="rId4"/>
          <a:stretch>
            <a:fillRect/>
          </a:stretch>
        </p:blipFill>
        <p:spPr>
          <a:xfrm>
            <a:off x="0" y="3342815"/>
            <a:ext cx="12192000" cy="3048000"/>
          </a:xfrm>
          <a:prstGeom prst="rect">
            <a:avLst/>
          </a:prstGeom>
        </p:spPr>
      </p:pic>
    </p:spTree>
    <p:custDataLst>
      <p:tags r:id="rId1"/>
    </p:custDataLst>
    <p:extLst>
      <p:ext uri="{BB962C8B-B14F-4D97-AF65-F5344CB8AC3E}">
        <p14:creationId xmlns:p14="http://schemas.microsoft.com/office/powerpoint/2010/main" val="3022596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p:cNvSpPr/>
          <p:nvPr/>
        </p:nvSpPr>
        <p:spPr>
          <a:xfrm>
            <a:off x="-4490085" y="433705"/>
            <a:ext cx="7963535" cy="5972810"/>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p:cNvSpPr/>
          <p:nvPr/>
        </p:nvSpPr>
        <p:spPr>
          <a:xfrm rot="10800000">
            <a:off x="3648125" y="7176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pic>
        <p:nvPicPr>
          <p:cNvPr id="10" name="图片 9"/>
          <p:cNvPicPr>
            <a:picLocks noChangeAspect="1"/>
          </p:cNvPicPr>
          <p:nvPr/>
        </p:nvPicPr>
        <p:blipFill>
          <a:blip r:embed="rId3"/>
          <a:stretch>
            <a:fillRect/>
          </a:stretch>
        </p:blipFill>
        <p:spPr>
          <a:xfrm>
            <a:off x="-1170649" y="661566"/>
            <a:ext cx="8175445" cy="3529890"/>
          </a:xfrm>
          <a:prstGeom prst="rect">
            <a:avLst/>
          </a:prstGeom>
        </p:spPr>
      </p:pic>
      <p:sp>
        <p:nvSpPr>
          <p:cNvPr id="16" name="三角形 15"/>
          <p:cNvSpPr/>
          <p:nvPr/>
        </p:nvSpPr>
        <p:spPr>
          <a:xfrm>
            <a:off x="2663825" y="429260"/>
            <a:ext cx="1582420" cy="1300480"/>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54" name="直线连接符 53"/>
          <p:cNvCxnSpPr/>
          <p:nvPr/>
        </p:nvCxnSpPr>
        <p:spPr>
          <a:xfrm flipH="1">
            <a:off x="5716240" y="273183"/>
            <a:ext cx="1528445" cy="2538095"/>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p:cNvSpPr/>
          <p:nvPr/>
        </p:nvSpPr>
        <p:spPr>
          <a:xfrm>
            <a:off x="-4977490" y="12381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p:cNvSpPr/>
          <p:nvPr/>
        </p:nvSpPr>
        <p:spPr>
          <a:xfrm>
            <a:off x="4275455" y="2850515"/>
            <a:ext cx="7200900" cy="1027430"/>
          </a:xfrm>
          <a:prstGeom prst="rect">
            <a:avLst/>
          </a:prstGeom>
          <a:noFill/>
        </p:spPr>
        <p:txBody>
          <a:bodyPr wrap="square" anchor="ctr" anchorCtr="0">
            <a:noAutofit/>
          </a:bodyPr>
          <a:lstStyle/>
          <a:p>
            <a:pPr lvl="0" algn="r">
              <a:lnSpc>
                <a:spcPct val="130000"/>
              </a:lnSpc>
              <a:defRPr/>
            </a:pPr>
            <a:r>
              <a:rPr kumimoji="1" lang="zh-CN" altLang="en-US" sz="5400" b="1" dirty="0">
                <a:solidFill>
                  <a:srgbClr val="00467F"/>
                </a:solidFill>
                <a:latin typeface="微软雅黑" panose="020B0503020204020204" charset="-122"/>
                <a:ea typeface="微软雅黑" panose="020B0503020204020204" charset="-122"/>
                <a:cs typeface="Calibri" panose="020F0502020204030204" charset="0"/>
              </a:rPr>
              <a:t>谢谢大家！</a:t>
            </a:r>
          </a:p>
        </p:txBody>
      </p:sp>
      <p:pic>
        <p:nvPicPr>
          <p:cNvPr id="6" name="图片 5" descr="少学组工作小组"/>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8046085" y="1689735"/>
            <a:ext cx="3430270" cy="831215"/>
          </a:xfrm>
          <a:prstGeom prst="rect">
            <a:avLst/>
          </a:prstGeom>
        </p:spPr>
      </p:pic>
      <p:sp>
        <p:nvSpPr>
          <p:cNvPr id="7" name="三角形 29"/>
          <p:cNvSpPr/>
          <p:nvPr/>
        </p:nvSpPr>
        <p:spPr>
          <a:xfrm rot="10800000">
            <a:off x="3574415" y="657225"/>
            <a:ext cx="1340485" cy="1080770"/>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9" name="直线连接符 53"/>
          <p:cNvCxnSpPr/>
          <p:nvPr/>
        </p:nvCxnSpPr>
        <p:spPr>
          <a:xfrm flipH="1" flipV="1">
            <a:off x="9616410" y="4208278"/>
            <a:ext cx="1791970" cy="1905"/>
          </a:xfrm>
          <a:prstGeom prst="line">
            <a:avLst/>
          </a:prstGeom>
          <a:ln w="25400">
            <a:solidFill>
              <a:srgbClr val="00467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E0422-D366-1299-DA5C-ED8EF501C83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8C8DF6F-5B51-F8F7-3F8F-0C98678603C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338B9BE-7D54-3260-37BA-C3EB03733468}"/>
              </a:ext>
            </a:extLst>
          </p:cNvPr>
          <p:cNvPicPr>
            <a:picLocks noChangeAspect="1"/>
          </p:cNvPicPr>
          <p:nvPr/>
        </p:nvPicPr>
        <p:blipFill>
          <a:blip r:embed="rId2"/>
          <a:stretch>
            <a:fillRect/>
          </a:stretch>
        </p:blipFill>
        <p:spPr>
          <a:xfrm>
            <a:off x="-44957" y="0"/>
            <a:ext cx="12285305" cy="6859893"/>
          </a:xfrm>
          <a:prstGeom prst="rect">
            <a:avLst/>
          </a:prstGeom>
        </p:spPr>
      </p:pic>
    </p:spTree>
    <p:extLst>
      <p:ext uri="{BB962C8B-B14F-4D97-AF65-F5344CB8AC3E}">
        <p14:creationId xmlns:p14="http://schemas.microsoft.com/office/powerpoint/2010/main" val="62953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文本框 200"/>
          <p:cNvSpPr txBox="1"/>
          <p:nvPr/>
        </p:nvSpPr>
        <p:spPr>
          <a:xfrm>
            <a:off x="287020" y="186055"/>
            <a:ext cx="11904980" cy="516890"/>
          </a:xfrm>
          <a:prstGeom prst="rect">
            <a:avLst/>
          </a:prstGeom>
          <a:noFill/>
        </p:spPr>
        <p:txBody>
          <a:bodyPr wrap="square" rtlCol="0" anchor="ctr" anchorCtr="0">
            <a:noAutofit/>
          </a:bodyPr>
          <a:lstStyle/>
          <a:p>
            <a:pPr algn="l"/>
            <a:r>
              <a:rPr lang="zh-CN" altLang="en-US" sz="2400" b="1" spc="400" dirty="0">
                <a:solidFill>
                  <a:schemeClr val="tx1"/>
                </a:solidFill>
                <a:effectLst/>
                <a:uFillTx/>
                <a:latin typeface="+mn-ea"/>
                <a:sym typeface="+mn-ea"/>
              </a:rPr>
              <a:t>价键理论</a:t>
            </a:r>
          </a:p>
        </p:txBody>
      </p:sp>
      <p:sp>
        <p:nvSpPr>
          <p:cNvPr id="62" name="矩形 61"/>
          <p:cNvSpPr/>
          <p:nvPr/>
        </p:nvSpPr>
        <p:spPr>
          <a:xfrm>
            <a:off x="447740" y="803341"/>
            <a:ext cx="6189915" cy="955609"/>
          </a:xfrm>
          <a:prstGeom prst="rect">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文本框 69"/>
          <p:cNvSpPr txBox="1"/>
          <p:nvPr>
            <p:custDataLst>
              <p:tags r:id="rId2"/>
            </p:custDataLst>
          </p:nvPr>
        </p:nvSpPr>
        <p:spPr>
          <a:xfrm>
            <a:off x="1361440" y="2249525"/>
            <a:ext cx="3986223" cy="400110"/>
          </a:xfrm>
          <a:prstGeom prst="rect">
            <a:avLst/>
          </a:prstGeom>
          <a:noFill/>
        </p:spPr>
        <p:txBody>
          <a:bodyPr wrap="square" rtlCol="0">
            <a:spAutoFit/>
          </a:bodyPr>
          <a:lstStyle/>
          <a:p>
            <a:pPr algn="l"/>
            <a:r>
              <a:rPr lang="zh-CN" altLang="en-US" sz="2000" dirty="0">
                <a:solidFill>
                  <a:schemeClr val="tx1">
                    <a:lumMod val="65000"/>
                    <a:lumOff val="35000"/>
                  </a:schemeClr>
                </a:solidFill>
                <a:latin typeface="+mn-ea"/>
                <a:cs typeface="+mn-ea"/>
                <a:sym typeface="+mn-lt"/>
              </a:rPr>
              <a:t>共价键的</a:t>
            </a:r>
            <a:r>
              <a:rPr lang="zh-CN" altLang="en-US" sz="2000" dirty="0">
                <a:solidFill>
                  <a:schemeClr val="tx1">
                    <a:lumMod val="65000"/>
                    <a:lumOff val="35000"/>
                  </a:schemeClr>
                </a:solidFill>
                <a:highlight>
                  <a:srgbClr val="FFFF00"/>
                </a:highlight>
                <a:latin typeface="+mn-ea"/>
                <a:cs typeface="+mn-ea"/>
                <a:sym typeface="+mn-lt"/>
              </a:rPr>
              <a:t>特征</a:t>
            </a:r>
            <a:r>
              <a:rPr lang="zh-CN" altLang="en-US" sz="2000" dirty="0">
                <a:solidFill>
                  <a:schemeClr val="tx1">
                    <a:lumMod val="65000"/>
                    <a:lumOff val="35000"/>
                  </a:schemeClr>
                </a:solidFill>
                <a:latin typeface="+mn-ea"/>
                <a:cs typeface="+mn-ea"/>
                <a:sym typeface="+mn-lt"/>
              </a:rPr>
              <a:t>：</a:t>
            </a:r>
            <a:r>
              <a:rPr lang="zh-CN" altLang="en-US" sz="2000" dirty="0">
                <a:solidFill>
                  <a:schemeClr val="tx1">
                    <a:lumMod val="65000"/>
                    <a:lumOff val="35000"/>
                  </a:schemeClr>
                </a:solidFill>
                <a:highlight>
                  <a:srgbClr val="FFFF00"/>
                </a:highlight>
                <a:latin typeface="+mn-ea"/>
                <a:cs typeface="+mn-ea"/>
                <a:sym typeface="+mn-lt"/>
              </a:rPr>
              <a:t>饱和性</a:t>
            </a:r>
            <a:r>
              <a:rPr lang="zh-CN" altLang="en-US" sz="2000" dirty="0">
                <a:solidFill>
                  <a:schemeClr val="tx1">
                    <a:lumMod val="65000"/>
                    <a:lumOff val="35000"/>
                  </a:schemeClr>
                </a:solidFill>
                <a:latin typeface="+mn-ea"/>
                <a:cs typeface="+mn-ea"/>
                <a:sym typeface="+mn-lt"/>
              </a:rPr>
              <a:t>和</a:t>
            </a:r>
            <a:r>
              <a:rPr lang="zh-CN" altLang="en-US" sz="2000" dirty="0">
                <a:solidFill>
                  <a:schemeClr val="tx1">
                    <a:lumMod val="65000"/>
                    <a:lumOff val="35000"/>
                  </a:schemeClr>
                </a:solidFill>
                <a:highlight>
                  <a:srgbClr val="FFFF00"/>
                </a:highlight>
                <a:latin typeface="+mn-ea"/>
                <a:cs typeface="+mn-ea"/>
                <a:sym typeface="+mn-lt"/>
              </a:rPr>
              <a:t>方向性</a:t>
            </a:r>
          </a:p>
        </p:txBody>
      </p:sp>
      <p:sp>
        <p:nvSpPr>
          <p:cNvPr id="65" name="椭圆 64"/>
          <p:cNvSpPr/>
          <p:nvPr>
            <p:custDataLst>
              <p:tags r:id="rId3"/>
            </p:custDataLst>
          </p:nvPr>
        </p:nvSpPr>
        <p:spPr>
          <a:xfrm>
            <a:off x="447740" y="2067439"/>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1" name="任意多边形 70"/>
          <p:cNvSpPr/>
          <p:nvPr>
            <p:custDataLst>
              <p:tags r:id="rId4"/>
            </p:custDataLst>
          </p:nvPr>
        </p:nvSpPr>
        <p:spPr>
          <a:xfrm>
            <a:off x="663005" y="2306834"/>
            <a:ext cx="361315" cy="325120"/>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mc:AlternateContent xmlns:mc="http://schemas.openxmlformats.org/markup-compatibility/2006" xmlns:a14="http://schemas.microsoft.com/office/drawing/2010/main">
        <mc:Choice Requires="a14">
          <p:sp>
            <p:nvSpPr>
              <p:cNvPr id="76" name="文本框 75"/>
              <p:cNvSpPr txBox="1"/>
              <p:nvPr>
                <p:custDataLst>
                  <p:tags r:id="rId5"/>
                </p:custDataLst>
              </p:nvPr>
            </p:nvSpPr>
            <p:spPr>
              <a:xfrm>
                <a:off x="1361439" y="3319739"/>
                <a:ext cx="3771813" cy="400110"/>
              </a:xfrm>
              <a:prstGeom prst="rect">
                <a:avLst/>
              </a:prstGeom>
              <a:noFill/>
            </p:spPr>
            <p:txBody>
              <a:bodyPr wrap="square" rtlCol="0">
                <a:spAutoFit/>
              </a:bodyPr>
              <a:lstStyle>
                <a:defPPr>
                  <a:defRPr lang="zh-CN"/>
                </a:defPPr>
                <a:lvl1pPr>
                  <a:defRPr sz="2000">
                    <a:solidFill>
                      <a:schemeClr val="tx1">
                        <a:lumMod val="65000"/>
                        <a:lumOff val="35000"/>
                      </a:schemeClr>
                    </a:solidFill>
                    <a:latin typeface="+mn-ea"/>
                    <a:cs typeface="+mn-ea"/>
                  </a:defRPr>
                </a:lvl1pPr>
              </a:lstStyle>
              <a:p>
                <a:r>
                  <a:rPr lang="zh-CN" altLang="en-US" dirty="0">
                    <a:sym typeface="+mn-lt"/>
                  </a:rPr>
                  <a:t>共价键的</a:t>
                </a:r>
                <a:r>
                  <a:rPr lang="zh-CN" altLang="en-US" dirty="0">
                    <a:highlight>
                      <a:srgbClr val="FFFF00"/>
                    </a:highlight>
                    <a:sym typeface="+mn-lt"/>
                  </a:rPr>
                  <a:t>键型</a:t>
                </a:r>
                <a:r>
                  <a:rPr lang="zh-CN" altLang="en-US" dirty="0">
                    <a:sym typeface="+mn-lt"/>
                  </a:rPr>
                  <a:t>：</a:t>
                </a:r>
                <a14:m>
                  <m:oMath xmlns:m="http://schemas.openxmlformats.org/officeDocument/2006/math">
                    <m:r>
                      <a:rPr lang="zh-CN" altLang="en-US" i="1" smtClean="0">
                        <a:latin typeface="Cambria Math" panose="02040503050406030204" pitchFamily="18" charset="0"/>
                        <a:sym typeface="+mn-lt"/>
                      </a:rPr>
                      <m:t>𝜎</m:t>
                    </m:r>
                  </m:oMath>
                </a14:m>
                <a:r>
                  <a:rPr lang="zh-CN" altLang="en-US" dirty="0">
                    <a:sym typeface="+mn-lt"/>
                  </a:rPr>
                  <a:t>键、</a:t>
                </a:r>
                <a14:m>
                  <m:oMath xmlns:m="http://schemas.openxmlformats.org/officeDocument/2006/math">
                    <m:r>
                      <a:rPr lang="zh-CN" altLang="en-US" i="1" smtClean="0">
                        <a:latin typeface="Cambria Math" panose="02040503050406030204" pitchFamily="18" charset="0"/>
                        <a:sym typeface="+mn-lt"/>
                      </a:rPr>
                      <m:t>𝜋</m:t>
                    </m:r>
                  </m:oMath>
                </a14:m>
                <a:r>
                  <a:rPr lang="zh-CN" altLang="en-US" dirty="0">
                    <a:sym typeface="+mn-lt"/>
                  </a:rPr>
                  <a:t>键、</a:t>
                </a:r>
                <a14:m>
                  <m:oMath xmlns:m="http://schemas.openxmlformats.org/officeDocument/2006/math">
                    <m:r>
                      <a:rPr lang="zh-CN" altLang="en-US" i="1" smtClean="0">
                        <a:latin typeface="Cambria Math" panose="02040503050406030204" pitchFamily="18" charset="0"/>
                        <a:sym typeface="+mn-lt"/>
                      </a:rPr>
                      <m:t>𝛿</m:t>
                    </m:r>
                  </m:oMath>
                </a14:m>
                <a:r>
                  <a:rPr lang="zh-CN" altLang="en-US" dirty="0">
                    <a:sym typeface="+mn-lt"/>
                  </a:rPr>
                  <a:t>键</a:t>
                </a:r>
              </a:p>
            </p:txBody>
          </p:sp>
        </mc:Choice>
        <mc:Fallback xmlns="">
          <p:sp>
            <p:nvSpPr>
              <p:cNvPr id="76" name="文本框 75"/>
              <p:cNvSpPr txBox="1">
                <a:spLocks noRot="1" noChangeAspect="1" noMove="1" noResize="1" noEditPoints="1" noAdjustHandles="1" noChangeArrowheads="1" noChangeShapeType="1" noTextEdit="1"/>
              </p:cNvSpPr>
              <p:nvPr>
                <p:custDataLst>
                  <p:tags r:id="rId13"/>
                </p:custDataLst>
              </p:nvPr>
            </p:nvSpPr>
            <p:spPr>
              <a:xfrm>
                <a:off x="1361439" y="3319739"/>
                <a:ext cx="3771813" cy="400110"/>
              </a:xfrm>
              <a:prstGeom prst="rect">
                <a:avLst/>
              </a:prstGeom>
              <a:blipFill>
                <a:blip r:embed="rId14"/>
                <a:stretch>
                  <a:fillRect l="-1616" t="-9231" r="-162" b="-27692"/>
                </a:stretch>
              </a:blipFill>
            </p:spPr>
            <p:txBody>
              <a:bodyPr/>
              <a:lstStyle/>
              <a:p>
                <a:r>
                  <a:rPr lang="zh-CN" altLang="en-US">
                    <a:noFill/>
                  </a:rPr>
                  <a:t> </a:t>
                </a:r>
              </a:p>
            </p:txBody>
          </p:sp>
        </mc:Fallback>
      </mc:AlternateContent>
      <p:sp>
        <p:nvSpPr>
          <p:cNvPr id="81" name="文本框 80"/>
          <p:cNvSpPr txBox="1"/>
          <p:nvPr>
            <p:custDataLst>
              <p:tags r:id="rId6"/>
            </p:custDataLst>
          </p:nvPr>
        </p:nvSpPr>
        <p:spPr>
          <a:xfrm>
            <a:off x="6096000" y="2032266"/>
            <a:ext cx="4943552" cy="1156855"/>
          </a:xfrm>
          <a:prstGeom prst="rect">
            <a:avLst/>
          </a:prstGeom>
          <a:noFill/>
        </p:spPr>
        <p:txBody>
          <a:bodyPr wrap="square" rtlCol="0">
            <a:spAutoFit/>
          </a:bodyPr>
          <a:lstStyle/>
          <a:p>
            <a:pPr algn="l">
              <a:lnSpc>
                <a:spcPct val="150000"/>
              </a:lnSpc>
            </a:pPr>
            <a:r>
              <a:rPr lang="zh-CN" altLang="en-US" sz="1600" dirty="0">
                <a:solidFill>
                  <a:schemeClr val="tx1">
                    <a:lumMod val="65000"/>
                    <a:lumOff val="35000"/>
                  </a:schemeClr>
                </a:solidFill>
                <a:latin typeface="+mn-ea"/>
                <a:cs typeface="+mn-ea"/>
                <a:sym typeface="+mn-lt"/>
              </a:rPr>
              <a:t>反例：特定条件下可以被拆成单电子成键，如</a:t>
            </a:r>
            <a:r>
              <a:rPr lang="en-US" altLang="zh-CN" sz="1600" dirty="0">
                <a:solidFill>
                  <a:schemeClr val="tx1">
                    <a:lumMod val="65000"/>
                    <a:lumOff val="35000"/>
                  </a:schemeClr>
                </a:solidFill>
                <a:latin typeface="+mn-ea"/>
                <a:cs typeface="+mn-ea"/>
                <a:sym typeface="+mn-lt"/>
              </a:rPr>
              <a:t>SF</a:t>
            </a:r>
            <a:r>
              <a:rPr lang="en-US" altLang="zh-CN" sz="1600" baseline="-25000" dirty="0">
                <a:solidFill>
                  <a:schemeClr val="tx1">
                    <a:lumMod val="65000"/>
                    <a:lumOff val="35000"/>
                  </a:schemeClr>
                </a:solidFill>
                <a:latin typeface="+mn-ea"/>
                <a:cs typeface="+mn-ea"/>
                <a:sym typeface="+mn-lt"/>
              </a:rPr>
              <a:t>3</a:t>
            </a:r>
          </a:p>
          <a:p>
            <a:pPr algn="l">
              <a:lnSpc>
                <a:spcPct val="150000"/>
              </a:lnSpc>
            </a:pPr>
            <a:r>
              <a:rPr lang="en-US" altLang="zh-CN" sz="1600" dirty="0">
                <a:solidFill>
                  <a:schemeClr val="tx1">
                    <a:lumMod val="65000"/>
                    <a:lumOff val="35000"/>
                  </a:schemeClr>
                </a:solidFill>
                <a:latin typeface="+mn-ea"/>
                <a:cs typeface="+mn-ea"/>
                <a:sym typeface="+mn-lt"/>
              </a:rPr>
              <a:t>1</a:t>
            </a:r>
            <a:r>
              <a:rPr lang="zh-CN" altLang="en-US" sz="1600" dirty="0">
                <a:solidFill>
                  <a:schemeClr val="tx1">
                    <a:lumMod val="65000"/>
                    <a:lumOff val="35000"/>
                  </a:schemeClr>
                </a:solidFill>
                <a:latin typeface="+mn-ea"/>
                <a:cs typeface="+mn-ea"/>
                <a:sym typeface="+mn-lt"/>
              </a:rPr>
              <a:t>、原子外层有空轨道；</a:t>
            </a:r>
            <a:endParaRPr lang="en-US" altLang="zh-CN" sz="1600" dirty="0">
              <a:solidFill>
                <a:schemeClr val="tx1">
                  <a:lumMod val="65000"/>
                  <a:lumOff val="35000"/>
                </a:schemeClr>
              </a:solidFill>
              <a:latin typeface="+mn-ea"/>
              <a:cs typeface="+mn-ea"/>
              <a:sym typeface="+mn-lt"/>
            </a:endParaRPr>
          </a:p>
          <a:p>
            <a:pPr algn="l">
              <a:lnSpc>
                <a:spcPct val="150000"/>
              </a:lnSpc>
            </a:pPr>
            <a:r>
              <a:rPr lang="en-US" altLang="zh-CN" sz="1600" dirty="0">
                <a:solidFill>
                  <a:schemeClr val="tx1">
                    <a:lumMod val="65000"/>
                    <a:lumOff val="35000"/>
                  </a:schemeClr>
                </a:solidFill>
                <a:latin typeface="+mn-ea"/>
                <a:cs typeface="+mn-ea"/>
                <a:sym typeface="+mn-lt"/>
              </a:rPr>
              <a:t>2</a:t>
            </a:r>
            <a:r>
              <a:rPr lang="zh-CN" altLang="en-US" sz="1600" dirty="0">
                <a:solidFill>
                  <a:schemeClr val="tx1">
                    <a:lumMod val="65000"/>
                    <a:lumOff val="35000"/>
                  </a:schemeClr>
                </a:solidFill>
                <a:latin typeface="+mn-ea"/>
                <a:cs typeface="+mn-ea"/>
                <a:sym typeface="+mn-lt"/>
              </a:rPr>
              <a:t>、被结合的原子电负性大。</a:t>
            </a:r>
          </a:p>
        </p:txBody>
      </p:sp>
      <p:sp>
        <p:nvSpPr>
          <p:cNvPr id="86" name="文本框 85"/>
          <p:cNvSpPr txBox="1"/>
          <p:nvPr>
            <p:custDataLst>
              <p:tags r:id="rId7"/>
            </p:custDataLst>
          </p:nvPr>
        </p:nvSpPr>
        <p:spPr>
          <a:xfrm>
            <a:off x="1361439" y="4571593"/>
            <a:ext cx="6189914" cy="400110"/>
          </a:xfrm>
          <a:prstGeom prst="rect">
            <a:avLst/>
          </a:prstGeom>
          <a:noFill/>
        </p:spPr>
        <p:txBody>
          <a:bodyPr wrap="square" rtlCol="0">
            <a:spAutoFit/>
          </a:bodyPr>
          <a:lstStyle/>
          <a:p>
            <a:pPr algn="l"/>
            <a:r>
              <a:rPr lang="zh-CN" altLang="en-US" sz="2000" dirty="0">
                <a:solidFill>
                  <a:schemeClr val="tx1">
                    <a:lumMod val="65000"/>
                    <a:lumOff val="35000"/>
                  </a:schemeClr>
                </a:solidFill>
                <a:latin typeface="Cambria Math" panose="02040503050406030204" pitchFamily="18" charset="0"/>
                <a:cs typeface="+mn-ea"/>
                <a:sym typeface="+mn-lt"/>
              </a:rPr>
              <a:t>配位键：成键原子一方有孤对电子，另一方有空轨道</a:t>
            </a:r>
          </a:p>
        </p:txBody>
      </p:sp>
      <p:sp>
        <p:nvSpPr>
          <p:cNvPr id="87" name="文本框 86"/>
          <p:cNvSpPr txBox="1"/>
          <p:nvPr/>
        </p:nvSpPr>
        <p:spPr>
          <a:xfrm>
            <a:off x="628131" y="1001726"/>
            <a:ext cx="5977774" cy="584775"/>
          </a:xfrm>
          <a:prstGeom prst="rect">
            <a:avLst/>
          </a:prstGeom>
          <a:noFill/>
        </p:spPr>
        <p:txBody>
          <a:bodyPr wrap="square" rtlCol="0">
            <a:spAutoFit/>
          </a:bodyPr>
          <a:lstStyle/>
          <a:p>
            <a:pPr algn="l"/>
            <a:r>
              <a:rPr lang="zh-CN" altLang="en-US" sz="3200" dirty="0">
                <a:solidFill>
                  <a:schemeClr val="bg1"/>
                </a:solidFill>
                <a:latin typeface="+mn-ea"/>
                <a:cs typeface="+mn-ea"/>
                <a:sym typeface="+mn-lt"/>
              </a:rPr>
              <a:t>价键理论的本质是原子轨道重叠</a:t>
            </a:r>
          </a:p>
        </p:txBody>
      </p:sp>
      <p:sp>
        <p:nvSpPr>
          <p:cNvPr id="78" name="椭圆 77"/>
          <p:cNvSpPr/>
          <p:nvPr>
            <p:custDataLst>
              <p:tags r:id="rId8"/>
            </p:custDataLst>
          </p:nvPr>
        </p:nvSpPr>
        <p:spPr>
          <a:xfrm>
            <a:off x="467228" y="4344264"/>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89" name="任意多边形 88"/>
          <p:cNvSpPr/>
          <p:nvPr>
            <p:custDataLst>
              <p:tags r:id="rId9"/>
            </p:custDataLst>
          </p:nvPr>
        </p:nvSpPr>
        <p:spPr>
          <a:xfrm>
            <a:off x="668523" y="4545559"/>
            <a:ext cx="389255" cy="3892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mn-ea"/>
            </a:endParaRPr>
          </a:p>
        </p:txBody>
      </p:sp>
      <p:sp>
        <p:nvSpPr>
          <p:cNvPr id="73" name="椭圆 72"/>
          <p:cNvSpPr/>
          <p:nvPr>
            <p:custDataLst>
              <p:tags r:id="rId10"/>
            </p:custDataLst>
          </p:nvPr>
        </p:nvSpPr>
        <p:spPr>
          <a:xfrm>
            <a:off x="447740" y="3123872"/>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任意多边形 90"/>
          <p:cNvSpPr/>
          <p:nvPr>
            <p:custDataLst>
              <p:tags r:id="rId11"/>
            </p:custDataLst>
          </p:nvPr>
        </p:nvSpPr>
        <p:spPr>
          <a:xfrm>
            <a:off x="716980" y="3363267"/>
            <a:ext cx="252730" cy="3130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96" h="4550">
                <a:moveTo>
                  <a:pt x="0" y="616"/>
                </a:moveTo>
                <a:lnTo>
                  <a:pt x="0" y="600"/>
                </a:lnTo>
                <a:cubicBezTo>
                  <a:pt x="-10" y="262"/>
                  <a:pt x="331" y="-8"/>
                  <a:pt x="601" y="0"/>
                </a:cubicBezTo>
                <a:lnTo>
                  <a:pt x="616" y="0"/>
                </a:lnTo>
                <a:lnTo>
                  <a:pt x="1010" y="0"/>
                </a:lnTo>
                <a:lnTo>
                  <a:pt x="1014" y="0"/>
                </a:lnTo>
                <a:lnTo>
                  <a:pt x="1019" y="0"/>
                </a:lnTo>
                <a:lnTo>
                  <a:pt x="2677" y="0"/>
                </a:lnTo>
                <a:lnTo>
                  <a:pt x="2683" y="0"/>
                </a:lnTo>
                <a:lnTo>
                  <a:pt x="2689" y="0"/>
                </a:lnTo>
                <a:lnTo>
                  <a:pt x="2689" y="0"/>
                </a:lnTo>
                <a:lnTo>
                  <a:pt x="3080" y="0"/>
                </a:lnTo>
                <a:lnTo>
                  <a:pt x="3096" y="0"/>
                </a:lnTo>
                <a:cubicBezTo>
                  <a:pt x="3434" y="-10"/>
                  <a:pt x="3704" y="331"/>
                  <a:pt x="3696" y="601"/>
                </a:cubicBezTo>
                <a:lnTo>
                  <a:pt x="3696" y="616"/>
                </a:lnTo>
                <a:lnTo>
                  <a:pt x="3696" y="3934"/>
                </a:lnTo>
                <a:lnTo>
                  <a:pt x="3696" y="3950"/>
                </a:lnTo>
                <a:cubicBezTo>
                  <a:pt x="3706" y="4288"/>
                  <a:pt x="3365" y="4558"/>
                  <a:pt x="3095" y="4550"/>
                </a:cubicBezTo>
                <a:lnTo>
                  <a:pt x="3080" y="4550"/>
                </a:lnTo>
                <a:lnTo>
                  <a:pt x="616" y="4550"/>
                </a:lnTo>
                <a:lnTo>
                  <a:pt x="600" y="4550"/>
                </a:lnTo>
                <a:cubicBezTo>
                  <a:pt x="262" y="4560"/>
                  <a:pt x="-8" y="4219"/>
                  <a:pt x="0" y="3949"/>
                </a:cubicBezTo>
                <a:lnTo>
                  <a:pt x="0" y="3934"/>
                </a:lnTo>
                <a:lnTo>
                  <a:pt x="0" y="616"/>
                </a:lnTo>
                <a:close/>
                <a:moveTo>
                  <a:pt x="405" y="413"/>
                </a:moveTo>
                <a:lnTo>
                  <a:pt x="810" y="413"/>
                </a:lnTo>
                <a:lnTo>
                  <a:pt x="810" y="1043"/>
                </a:lnTo>
                <a:lnTo>
                  <a:pt x="810" y="1048"/>
                </a:lnTo>
                <a:cubicBezTo>
                  <a:pt x="807" y="1152"/>
                  <a:pt x="911" y="1256"/>
                  <a:pt x="1013" y="1252"/>
                </a:cubicBezTo>
                <a:lnTo>
                  <a:pt x="1019" y="1252"/>
                </a:lnTo>
                <a:lnTo>
                  <a:pt x="2677" y="1252"/>
                </a:lnTo>
                <a:lnTo>
                  <a:pt x="2682" y="1252"/>
                </a:lnTo>
                <a:cubicBezTo>
                  <a:pt x="2786" y="1256"/>
                  <a:pt x="2890" y="1151"/>
                  <a:pt x="2886" y="1049"/>
                </a:cubicBezTo>
                <a:lnTo>
                  <a:pt x="2886" y="1043"/>
                </a:lnTo>
                <a:lnTo>
                  <a:pt x="2886" y="413"/>
                </a:lnTo>
                <a:lnTo>
                  <a:pt x="3291" y="413"/>
                </a:lnTo>
                <a:lnTo>
                  <a:pt x="3291" y="4137"/>
                </a:lnTo>
                <a:lnTo>
                  <a:pt x="405" y="4137"/>
                </a:lnTo>
                <a:lnTo>
                  <a:pt x="405" y="413"/>
                </a:lnTo>
                <a:close/>
                <a:moveTo>
                  <a:pt x="1149" y="413"/>
                </a:moveTo>
                <a:lnTo>
                  <a:pt x="2548" y="413"/>
                </a:lnTo>
                <a:lnTo>
                  <a:pt x="2548" y="979"/>
                </a:lnTo>
                <a:lnTo>
                  <a:pt x="1149" y="979"/>
                </a:lnTo>
                <a:lnTo>
                  <a:pt x="1149" y="413"/>
                </a:lnTo>
                <a:close/>
                <a:moveTo>
                  <a:pt x="876" y="1750"/>
                </a:moveTo>
                <a:lnTo>
                  <a:pt x="2887" y="1750"/>
                </a:lnTo>
                <a:lnTo>
                  <a:pt x="2887" y="1752"/>
                </a:lnTo>
                <a:cubicBezTo>
                  <a:pt x="2977" y="1760"/>
                  <a:pt x="3055" y="1854"/>
                  <a:pt x="3051" y="1942"/>
                </a:cubicBezTo>
                <a:cubicBezTo>
                  <a:pt x="3056" y="2040"/>
                  <a:pt x="2967" y="2123"/>
                  <a:pt x="2887" y="2131"/>
                </a:cubicBezTo>
                <a:lnTo>
                  <a:pt x="2887" y="2133"/>
                </a:lnTo>
                <a:lnTo>
                  <a:pt x="876" y="2133"/>
                </a:lnTo>
                <a:lnTo>
                  <a:pt x="876" y="2133"/>
                </a:lnTo>
                <a:lnTo>
                  <a:pt x="874" y="2133"/>
                </a:lnTo>
                <a:lnTo>
                  <a:pt x="869" y="2133"/>
                </a:lnTo>
                <a:lnTo>
                  <a:pt x="864" y="2133"/>
                </a:lnTo>
                <a:cubicBezTo>
                  <a:pt x="757" y="2137"/>
                  <a:pt x="671" y="2038"/>
                  <a:pt x="673" y="1942"/>
                </a:cubicBezTo>
                <a:cubicBezTo>
                  <a:pt x="670" y="1834"/>
                  <a:pt x="768" y="1748"/>
                  <a:pt x="864" y="1750"/>
                </a:cubicBezTo>
                <a:lnTo>
                  <a:pt x="869" y="1750"/>
                </a:lnTo>
                <a:lnTo>
                  <a:pt x="874" y="1751"/>
                </a:lnTo>
                <a:lnTo>
                  <a:pt x="876" y="1751"/>
                </a:lnTo>
                <a:lnTo>
                  <a:pt x="876" y="1750"/>
                </a:lnTo>
                <a:close/>
                <a:moveTo>
                  <a:pt x="876" y="2384"/>
                </a:moveTo>
                <a:lnTo>
                  <a:pt x="2887" y="2384"/>
                </a:lnTo>
                <a:lnTo>
                  <a:pt x="2887" y="2386"/>
                </a:lnTo>
                <a:cubicBezTo>
                  <a:pt x="2977" y="2394"/>
                  <a:pt x="3055" y="2488"/>
                  <a:pt x="3051" y="2576"/>
                </a:cubicBezTo>
                <a:cubicBezTo>
                  <a:pt x="3056" y="2674"/>
                  <a:pt x="2967" y="2757"/>
                  <a:pt x="2887" y="2765"/>
                </a:cubicBezTo>
                <a:lnTo>
                  <a:pt x="2887" y="2767"/>
                </a:lnTo>
                <a:lnTo>
                  <a:pt x="876" y="2767"/>
                </a:lnTo>
                <a:lnTo>
                  <a:pt x="876" y="2767"/>
                </a:lnTo>
                <a:lnTo>
                  <a:pt x="874" y="2767"/>
                </a:lnTo>
                <a:lnTo>
                  <a:pt x="869" y="2767"/>
                </a:lnTo>
                <a:lnTo>
                  <a:pt x="864" y="2767"/>
                </a:lnTo>
                <a:cubicBezTo>
                  <a:pt x="757" y="2771"/>
                  <a:pt x="671" y="2672"/>
                  <a:pt x="673" y="2576"/>
                </a:cubicBezTo>
                <a:cubicBezTo>
                  <a:pt x="670" y="2468"/>
                  <a:pt x="768" y="2382"/>
                  <a:pt x="864" y="2384"/>
                </a:cubicBezTo>
                <a:lnTo>
                  <a:pt x="869" y="2384"/>
                </a:lnTo>
                <a:lnTo>
                  <a:pt x="874" y="2385"/>
                </a:lnTo>
                <a:lnTo>
                  <a:pt x="876" y="2385"/>
                </a:lnTo>
                <a:lnTo>
                  <a:pt x="876" y="2384"/>
                </a:lnTo>
                <a:close/>
                <a:moveTo>
                  <a:pt x="877" y="3055"/>
                </a:moveTo>
                <a:lnTo>
                  <a:pt x="2039" y="3055"/>
                </a:lnTo>
                <a:lnTo>
                  <a:pt x="2039" y="3056"/>
                </a:lnTo>
                <a:lnTo>
                  <a:pt x="2043" y="3056"/>
                </a:lnTo>
                <a:lnTo>
                  <a:pt x="2048" y="3055"/>
                </a:lnTo>
                <a:lnTo>
                  <a:pt x="2053" y="3055"/>
                </a:lnTo>
                <a:lnTo>
                  <a:pt x="2058" y="3055"/>
                </a:lnTo>
                <a:cubicBezTo>
                  <a:pt x="2163" y="3052"/>
                  <a:pt x="2247" y="3158"/>
                  <a:pt x="2244" y="3242"/>
                </a:cubicBezTo>
                <a:lnTo>
                  <a:pt x="2244" y="3247"/>
                </a:lnTo>
                <a:lnTo>
                  <a:pt x="2244" y="3252"/>
                </a:lnTo>
                <a:cubicBezTo>
                  <a:pt x="2247" y="3357"/>
                  <a:pt x="2142" y="3441"/>
                  <a:pt x="2058" y="3438"/>
                </a:cubicBezTo>
                <a:lnTo>
                  <a:pt x="2053" y="3438"/>
                </a:lnTo>
                <a:lnTo>
                  <a:pt x="2048" y="3438"/>
                </a:lnTo>
                <a:lnTo>
                  <a:pt x="2043" y="3438"/>
                </a:lnTo>
                <a:lnTo>
                  <a:pt x="2039" y="3438"/>
                </a:lnTo>
                <a:lnTo>
                  <a:pt x="2039" y="3438"/>
                </a:lnTo>
                <a:lnTo>
                  <a:pt x="877" y="3438"/>
                </a:lnTo>
                <a:lnTo>
                  <a:pt x="877" y="3438"/>
                </a:lnTo>
                <a:lnTo>
                  <a:pt x="875" y="3438"/>
                </a:lnTo>
                <a:lnTo>
                  <a:pt x="870" y="3438"/>
                </a:lnTo>
                <a:lnTo>
                  <a:pt x="865" y="3438"/>
                </a:lnTo>
                <a:lnTo>
                  <a:pt x="860" y="3438"/>
                </a:lnTo>
                <a:cubicBezTo>
                  <a:pt x="755" y="3441"/>
                  <a:pt x="672" y="3335"/>
                  <a:pt x="674" y="3251"/>
                </a:cubicBezTo>
                <a:lnTo>
                  <a:pt x="674" y="3247"/>
                </a:lnTo>
                <a:lnTo>
                  <a:pt x="674" y="3242"/>
                </a:lnTo>
                <a:cubicBezTo>
                  <a:pt x="671" y="3136"/>
                  <a:pt x="777" y="3053"/>
                  <a:pt x="861" y="3055"/>
                </a:cubicBezTo>
                <a:lnTo>
                  <a:pt x="865" y="3055"/>
                </a:lnTo>
                <a:lnTo>
                  <a:pt x="870" y="3055"/>
                </a:lnTo>
                <a:lnTo>
                  <a:pt x="875" y="3056"/>
                </a:lnTo>
                <a:lnTo>
                  <a:pt x="877" y="3056"/>
                </a:lnTo>
                <a:lnTo>
                  <a:pt x="877" y="30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2" name="矩形 1"/>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p:pic>
        <p:nvPicPr>
          <p:cNvPr id="4" name="图片 3">
            <a:extLst>
              <a:ext uri="{FF2B5EF4-FFF2-40B4-BE49-F238E27FC236}">
                <a16:creationId xmlns:a16="http://schemas.microsoft.com/office/drawing/2014/main" id="{936A5B0E-C014-6F9A-F9F2-6C1BA370CA42}"/>
              </a:ext>
            </a:extLst>
          </p:cNvPr>
          <p:cNvPicPr>
            <a:picLocks noChangeAspect="1"/>
          </p:cNvPicPr>
          <p:nvPr/>
        </p:nvPicPr>
        <p:blipFill>
          <a:blip r:embed="rId15"/>
          <a:stretch>
            <a:fillRect/>
          </a:stretch>
        </p:blipFill>
        <p:spPr>
          <a:xfrm>
            <a:off x="1225505" y="5099051"/>
            <a:ext cx="6054779" cy="1433441"/>
          </a:xfrm>
          <a:prstGeom prst="rect">
            <a:avLst/>
          </a:prstGeom>
        </p:spPr>
      </p:pic>
      <p:sp>
        <p:nvSpPr>
          <p:cNvPr id="5" name="矩形 4"/>
          <p:cNvSpPr/>
          <p:nvPr/>
        </p:nvSpPr>
        <p:spPr>
          <a:xfrm>
            <a:off x="7781111" y="4366345"/>
            <a:ext cx="4295265" cy="1637161"/>
          </a:xfrm>
          <a:prstGeom prst="rect">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 name="文本框 5"/>
          <p:cNvSpPr txBox="1"/>
          <p:nvPr/>
        </p:nvSpPr>
        <p:spPr>
          <a:xfrm>
            <a:off x="8075751" y="4564730"/>
            <a:ext cx="3559810" cy="583565"/>
          </a:xfrm>
          <a:prstGeom prst="rect">
            <a:avLst/>
          </a:prstGeom>
          <a:noFill/>
        </p:spPr>
        <p:txBody>
          <a:bodyPr wrap="square" rtlCol="0">
            <a:spAutoFit/>
          </a:bodyPr>
          <a:lstStyle/>
          <a:p>
            <a:pPr algn="l"/>
            <a:r>
              <a:rPr lang="zh-CN" altLang="en-US" sz="3200" dirty="0">
                <a:solidFill>
                  <a:schemeClr val="bg1"/>
                </a:solidFill>
                <a:latin typeface="+mn-ea"/>
                <a:cs typeface="+mn-ea"/>
                <a:sym typeface="+mn-lt"/>
              </a:rPr>
              <a:t>价键理论的难题：</a:t>
            </a:r>
          </a:p>
        </p:txBody>
      </p:sp>
      <p:sp>
        <p:nvSpPr>
          <p:cNvPr id="7" name="文本框 200"/>
          <p:cNvSpPr txBox="1"/>
          <p:nvPr/>
        </p:nvSpPr>
        <p:spPr bwMode="auto">
          <a:xfrm>
            <a:off x="8075751" y="5148295"/>
            <a:ext cx="4563745" cy="158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1219200" fontAlgn="base">
              <a:lnSpc>
                <a:spcPct val="150000"/>
              </a:lnSpc>
              <a:spcBef>
                <a:spcPts val="1335"/>
              </a:spcBef>
              <a:spcAft>
                <a:spcPct val="0"/>
              </a:spcAft>
            </a:pPr>
            <a:r>
              <a:rPr lang="zh-CN" altLang="en-US" sz="2400" dirty="0">
                <a:solidFill>
                  <a:schemeClr val="bg1"/>
                </a:solidFill>
                <a:latin typeface="+mn-ea"/>
                <a:ea typeface="+mn-ea"/>
                <a:cs typeface="+mn-ea"/>
                <a:sym typeface="+mn-lt"/>
              </a:rPr>
              <a:t>不能成功解释</a:t>
            </a:r>
            <a:r>
              <a:rPr lang="en-US" altLang="zh-CN" sz="2400" dirty="0">
                <a:solidFill>
                  <a:schemeClr val="bg1"/>
                </a:solidFill>
                <a:latin typeface="+mn-ea"/>
                <a:ea typeface="+mn-ea"/>
                <a:cs typeface="+mn-ea"/>
                <a:sym typeface="+mn-lt"/>
              </a:rPr>
              <a:t>CH</a:t>
            </a:r>
            <a:r>
              <a:rPr lang="en-US" altLang="zh-CN" sz="2400" baseline="-25000" dirty="0">
                <a:solidFill>
                  <a:schemeClr val="bg1"/>
                </a:solidFill>
                <a:latin typeface="+mn-ea"/>
                <a:ea typeface="+mn-ea"/>
                <a:cs typeface="+mn-ea"/>
                <a:sym typeface="+mn-lt"/>
              </a:rPr>
              <a:t>4</a:t>
            </a:r>
            <a:r>
              <a:rPr lang="zh-CN" altLang="en-US" sz="2400" dirty="0">
                <a:solidFill>
                  <a:schemeClr val="bg1"/>
                </a:solidFill>
                <a:latin typeface="+mn-ea"/>
                <a:ea typeface="+mn-ea"/>
                <a:cs typeface="+mn-ea"/>
                <a:sym typeface="+mn-lt"/>
              </a:rPr>
              <a:t>的结构</a:t>
            </a:r>
            <a:endParaRPr lang="en-US" altLang="zh-CN" sz="2400" baseline="-25000" dirty="0">
              <a:solidFill>
                <a:schemeClr val="bg1"/>
              </a:solidFill>
              <a:latin typeface="+mn-ea"/>
              <a:ea typeface="+mn-ea"/>
              <a:cs typeface="+mn-ea"/>
              <a:sym typeface="+mn-lt"/>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文本框 200"/>
          <p:cNvSpPr txBox="1"/>
          <p:nvPr/>
        </p:nvSpPr>
        <p:spPr>
          <a:xfrm>
            <a:off x="287020" y="186055"/>
            <a:ext cx="11904980" cy="516890"/>
          </a:xfrm>
          <a:prstGeom prst="rect">
            <a:avLst/>
          </a:prstGeom>
          <a:noFill/>
        </p:spPr>
        <p:txBody>
          <a:bodyPr wrap="square" rtlCol="0" anchor="ctr" anchorCtr="0">
            <a:noAutofit/>
          </a:bodyPr>
          <a:lstStyle/>
          <a:p>
            <a:pPr algn="l"/>
            <a:r>
              <a:rPr lang="zh-CN" altLang="en-US" sz="2400" b="1" spc="400" dirty="0">
                <a:latin typeface="+mn-ea"/>
                <a:sym typeface="+mn-ea"/>
              </a:rPr>
              <a:t>杂化轨道</a:t>
            </a:r>
            <a:r>
              <a:rPr lang="zh-CN" altLang="en-US" sz="2400" b="1" spc="400" dirty="0">
                <a:solidFill>
                  <a:schemeClr val="tx1"/>
                </a:solidFill>
                <a:effectLst/>
                <a:uFillTx/>
                <a:latin typeface="+mn-ea"/>
                <a:sym typeface="+mn-ea"/>
              </a:rPr>
              <a:t>理论</a:t>
            </a:r>
          </a:p>
        </p:txBody>
      </p:sp>
      <p:sp>
        <p:nvSpPr>
          <p:cNvPr id="68" name="文本框 75"/>
          <p:cNvSpPr txBox="1"/>
          <p:nvPr>
            <p:custDataLst>
              <p:tags r:id="rId2"/>
            </p:custDataLst>
          </p:nvPr>
        </p:nvSpPr>
        <p:spPr bwMode="auto">
          <a:xfrm>
            <a:off x="6283720" y="1045418"/>
            <a:ext cx="2097296" cy="68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1219200" fontAlgn="base">
              <a:lnSpc>
                <a:spcPct val="150000"/>
              </a:lnSpc>
              <a:spcBef>
                <a:spcPts val="1335"/>
              </a:spcBef>
              <a:spcAft>
                <a:spcPct val="0"/>
              </a:spcAft>
            </a:pPr>
            <a:r>
              <a:rPr lang="zh-CN" altLang="en-US" sz="2400" dirty="0">
                <a:solidFill>
                  <a:schemeClr val="bg1">
                    <a:lumMod val="50000"/>
                  </a:schemeClr>
                </a:solidFill>
                <a:latin typeface="+mn-ea"/>
                <a:ea typeface="+mn-ea"/>
                <a:cs typeface="+mn-ea"/>
                <a:sym typeface="+mn-lt"/>
              </a:rPr>
              <a:t>更有利于成键</a:t>
            </a:r>
            <a:endParaRPr lang="en-US" altLang="zh-CN" sz="2400" dirty="0">
              <a:solidFill>
                <a:schemeClr val="bg1">
                  <a:lumMod val="50000"/>
                </a:schemeClr>
              </a:solidFill>
              <a:latin typeface="+mn-ea"/>
              <a:ea typeface="+mn-ea"/>
              <a:cs typeface="+mn-ea"/>
              <a:sym typeface="+mn-lt"/>
            </a:endParaRPr>
          </a:p>
        </p:txBody>
      </p:sp>
      <p:sp>
        <p:nvSpPr>
          <p:cNvPr id="70" name="文本框 69"/>
          <p:cNvSpPr txBox="1"/>
          <p:nvPr>
            <p:custDataLst>
              <p:tags r:id="rId3"/>
            </p:custDataLst>
          </p:nvPr>
        </p:nvSpPr>
        <p:spPr>
          <a:xfrm>
            <a:off x="1418241" y="972185"/>
            <a:ext cx="4377164" cy="830997"/>
          </a:xfrm>
          <a:prstGeom prst="rect">
            <a:avLst/>
          </a:prstGeom>
          <a:noFill/>
        </p:spPr>
        <p:txBody>
          <a:bodyPr wrap="square" rtlCol="0">
            <a:spAutoFit/>
          </a:bodyPr>
          <a:lstStyle/>
          <a:p>
            <a:pPr algn="l"/>
            <a:r>
              <a:rPr lang="zh-CN" altLang="en-US" sz="1600" dirty="0">
                <a:solidFill>
                  <a:schemeClr val="tx1">
                    <a:lumMod val="65000"/>
                    <a:lumOff val="35000"/>
                  </a:schemeClr>
                </a:solidFill>
                <a:latin typeface="+mn-ea"/>
                <a:cs typeface="+mn-ea"/>
                <a:sym typeface="+mn-lt"/>
              </a:rPr>
              <a:t>基本要点：</a:t>
            </a:r>
            <a:endParaRPr lang="en-US" altLang="zh-CN" sz="1600" dirty="0">
              <a:solidFill>
                <a:schemeClr val="tx1">
                  <a:lumMod val="65000"/>
                  <a:lumOff val="35000"/>
                </a:schemeClr>
              </a:solidFill>
              <a:latin typeface="+mn-ea"/>
              <a:cs typeface="+mn-ea"/>
              <a:sym typeface="+mn-lt"/>
            </a:endParaRPr>
          </a:p>
          <a:p>
            <a:pPr algn="l"/>
            <a:r>
              <a:rPr lang="en-US" altLang="zh-CN" sz="1600" dirty="0">
                <a:solidFill>
                  <a:schemeClr val="tx1">
                    <a:lumMod val="65000"/>
                    <a:lumOff val="35000"/>
                  </a:schemeClr>
                </a:solidFill>
                <a:latin typeface="+mn-ea"/>
                <a:cs typeface="+mn-ea"/>
                <a:sym typeface="+mn-lt"/>
              </a:rPr>
              <a:t>1</a:t>
            </a:r>
            <a:r>
              <a:rPr lang="zh-CN" altLang="en-US" sz="1600" dirty="0">
                <a:solidFill>
                  <a:schemeClr val="tx1">
                    <a:lumMod val="65000"/>
                    <a:lumOff val="35000"/>
                  </a:schemeClr>
                </a:solidFill>
                <a:latin typeface="+mn-ea"/>
                <a:cs typeface="+mn-ea"/>
                <a:sym typeface="+mn-lt"/>
              </a:rPr>
              <a:t>、杂化前后</a:t>
            </a:r>
            <a:r>
              <a:rPr lang="zh-CN" altLang="en-US" sz="1600" dirty="0">
                <a:solidFill>
                  <a:schemeClr val="tx1">
                    <a:lumMod val="65000"/>
                    <a:lumOff val="35000"/>
                  </a:schemeClr>
                </a:solidFill>
                <a:highlight>
                  <a:srgbClr val="FFFF00"/>
                </a:highlight>
                <a:latin typeface="+mn-ea"/>
                <a:cs typeface="+mn-ea"/>
                <a:sym typeface="+mn-lt"/>
              </a:rPr>
              <a:t>轨道数目</a:t>
            </a:r>
            <a:r>
              <a:rPr lang="zh-CN" altLang="en-US" sz="1600" dirty="0">
                <a:solidFill>
                  <a:schemeClr val="tx1">
                    <a:lumMod val="65000"/>
                    <a:lumOff val="35000"/>
                  </a:schemeClr>
                </a:solidFill>
                <a:latin typeface="+mn-ea"/>
                <a:cs typeface="+mn-ea"/>
                <a:sym typeface="+mn-lt"/>
              </a:rPr>
              <a:t>不变；</a:t>
            </a:r>
            <a:endParaRPr lang="en-US" altLang="zh-CN" sz="1600" dirty="0">
              <a:solidFill>
                <a:schemeClr val="tx1">
                  <a:lumMod val="65000"/>
                  <a:lumOff val="35000"/>
                </a:schemeClr>
              </a:solidFill>
              <a:latin typeface="+mn-ea"/>
              <a:cs typeface="+mn-ea"/>
              <a:sym typeface="+mn-lt"/>
            </a:endParaRPr>
          </a:p>
          <a:p>
            <a:pPr algn="l"/>
            <a:r>
              <a:rPr lang="en-US" altLang="zh-CN" sz="1600" dirty="0">
                <a:solidFill>
                  <a:schemeClr val="tx1">
                    <a:lumMod val="65000"/>
                    <a:lumOff val="35000"/>
                  </a:schemeClr>
                </a:solidFill>
                <a:latin typeface="+mn-ea"/>
                <a:cs typeface="+mn-ea"/>
                <a:sym typeface="+mn-lt"/>
              </a:rPr>
              <a:t>2</a:t>
            </a:r>
            <a:r>
              <a:rPr lang="zh-CN" altLang="en-US" sz="1600" dirty="0">
                <a:solidFill>
                  <a:schemeClr val="tx1">
                    <a:lumMod val="65000"/>
                    <a:lumOff val="35000"/>
                  </a:schemeClr>
                </a:solidFill>
                <a:latin typeface="+mn-ea"/>
                <a:cs typeface="+mn-ea"/>
                <a:sym typeface="+mn-lt"/>
              </a:rPr>
              <a:t>、杂化后轨道</a:t>
            </a:r>
            <a:r>
              <a:rPr lang="zh-CN" altLang="en-US" sz="1600" dirty="0">
                <a:solidFill>
                  <a:schemeClr val="tx1">
                    <a:lumMod val="65000"/>
                    <a:lumOff val="35000"/>
                  </a:schemeClr>
                </a:solidFill>
                <a:highlight>
                  <a:srgbClr val="FFFF00"/>
                </a:highlight>
                <a:latin typeface="+mn-ea"/>
                <a:cs typeface="+mn-ea"/>
                <a:sym typeface="+mn-lt"/>
              </a:rPr>
              <a:t>伸展方向</a:t>
            </a:r>
            <a:r>
              <a:rPr lang="zh-CN" altLang="en-US" sz="1600" dirty="0">
                <a:solidFill>
                  <a:schemeClr val="tx1">
                    <a:lumMod val="65000"/>
                    <a:lumOff val="35000"/>
                  </a:schemeClr>
                </a:solidFill>
                <a:latin typeface="+mn-ea"/>
                <a:cs typeface="+mn-ea"/>
                <a:sym typeface="+mn-lt"/>
              </a:rPr>
              <a:t>、</a:t>
            </a:r>
            <a:r>
              <a:rPr lang="zh-CN" altLang="en-US" sz="1600" dirty="0">
                <a:solidFill>
                  <a:schemeClr val="tx1">
                    <a:lumMod val="65000"/>
                    <a:lumOff val="35000"/>
                  </a:schemeClr>
                </a:solidFill>
                <a:highlight>
                  <a:srgbClr val="FFFF00"/>
                </a:highlight>
                <a:latin typeface="+mn-ea"/>
                <a:cs typeface="+mn-ea"/>
                <a:sym typeface="+mn-lt"/>
              </a:rPr>
              <a:t>形状</a:t>
            </a:r>
            <a:r>
              <a:rPr lang="zh-CN" altLang="en-US" sz="1600" dirty="0">
                <a:solidFill>
                  <a:schemeClr val="tx1">
                    <a:lumMod val="65000"/>
                    <a:lumOff val="35000"/>
                  </a:schemeClr>
                </a:solidFill>
                <a:latin typeface="+mn-ea"/>
                <a:cs typeface="+mn-ea"/>
                <a:sym typeface="+mn-lt"/>
              </a:rPr>
              <a:t>和</a:t>
            </a:r>
            <a:r>
              <a:rPr lang="zh-CN" altLang="en-US" sz="1600" dirty="0">
                <a:solidFill>
                  <a:schemeClr val="tx1">
                    <a:lumMod val="65000"/>
                    <a:lumOff val="35000"/>
                  </a:schemeClr>
                </a:solidFill>
                <a:highlight>
                  <a:srgbClr val="FFFF00"/>
                </a:highlight>
                <a:latin typeface="+mn-ea"/>
                <a:cs typeface="+mn-ea"/>
                <a:sym typeface="+mn-lt"/>
              </a:rPr>
              <a:t>能量</a:t>
            </a:r>
            <a:r>
              <a:rPr lang="zh-CN" altLang="en-US" sz="1600" dirty="0">
                <a:solidFill>
                  <a:schemeClr val="tx1">
                    <a:lumMod val="65000"/>
                    <a:lumOff val="35000"/>
                  </a:schemeClr>
                </a:solidFill>
                <a:latin typeface="+mn-ea"/>
                <a:cs typeface="+mn-ea"/>
                <a:sym typeface="+mn-lt"/>
              </a:rPr>
              <a:t>发生改变</a:t>
            </a:r>
          </a:p>
        </p:txBody>
      </p:sp>
      <p:sp>
        <p:nvSpPr>
          <p:cNvPr id="65" name="椭圆 64"/>
          <p:cNvSpPr/>
          <p:nvPr>
            <p:custDataLst>
              <p:tags r:id="rId4"/>
            </p:custDataLst>
          </p:nvPr>
        </p:nvSpPr>
        <p:spPr>
          <a:xfrm>
            <a:off x="411130" y="968375"/>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任意多边形 70"/>
          <p:cNvSpPr/>
          <p:nvPr>
            <p:custDataLst>
              <p:tags r:id="rId5"/>
            </p:custDataLst>
          </p:nvPr>
        </p:nvSpPr>
        <p:spPr>
          <a:xfrm>
            <a:off x="626395" y="1207770"/>
            <a:ext cx="361315" cy="325120"/>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81" name="文本框 80"/>
          <p:cNvSpPr txBox="1"/>
          <p:nvPr>
            <p:custDataLst>
              <p:tags r:id="rId6"/>
            </p:custDataLst>
          </p:nvPr>
        </p:nvSpPr>
        <p:spPr>
          <a:xfrm>
            <a:off x="7325360" y="3943350"/>
            <a:ext cx="2816225"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mn-ea"/>
                <a:cs typeface="+mn-ea"/>
                <a:sym typeface="+mn-lt"/>
              </a:rPr>
              <a:t>单击此处添加标题</a:t>
            </a:r>
          </a:p>
        </p:txBody>
      </p:sp>
      <p:sp>
        <p:nvSpPr>
          <p:cNvPr id="86" name="文本框 85"/>
          <p:cNvSpPr txBox="1"/>
          <p:nvPr>
            <p:custDataLst>
              <p:tags r:id="rId7"/>
            </p:custDataLst>
          </p:nvPr>
        </p:nvSpPr>
        <p:spPr>
          <a:xfrm>
            <a:off x="1356002" y="5325110"/>
            <a:ext cx="2816225" cy="461665"/>
          </a:xfrm>
          <a:prstGeom prst="rect">
            <a:avLst/>
          </a:prstGeom>
          <a:noFill/>
        </p:spPr>
        <p:txBody>
          <a:bodyPr wrap="square" rtlCol="0">
            <a:spAutoFit/>
          </a:bodyPr>
          <a:lstStyle/>
          <a:p>
            <a:pPr algn="l"/>
            <a:r>
              <a:rPr lang="en-US" altLang="zh-CN" sz="2400" dirty="0">
                <a:solidFill>
                  <a:schemeClr val="tx1">
                    <a:lumMod val="65000"/>
                    <a:lumOff val="35000"/>
                  </a:schemeClr>
                </a:solidFill>
                <a:latin typeface="+mn-ea"/>
                <a:cs typeface="+mn-ea"/>
                <a:sym typeface="+mn-lt"/>
              </a:rPr>
              <a:t>e.g.  NH</a:t>
            </a:r>
            <a:r>
              <a:rPr lang="en-US" altLang="zh-CN" sz="2400" baseline="-25000" dirty="0">
                <a:solidFill>
                  <a:schemeClr val="tx1">
                    <a:lumMod val="65000"/>
                    <a:lumOff val="35000"/>
                  </a:schemeClr>
                </a:solidFill>
                <a:latin typeface="+mn-ea"/>
                <a:cs typeface="+mn-ea"/>
                <a:sym typeface="+mn-lt"/>
              </a:rPr>
              <a:t>3</a:t>
            </a:r>
            <a:r>
              <a:rPr lang="zh-CN" altLang="en-US" sz="2400" dirty="0">
                <a:solidFill>
                  <a:schemeClr val="tx1">
                    <a:lumMod val="65000"/>
                    <a:lumOff val="35000"/>
                  </a:schemeClr>
                </a:solidFill>
                <a:latin typeface="+mn-ea"/>
                <a:cs typeface="+mn-ea"/>
                <a:sym typeface="+mn-lt"/>
              </a:rPr>
              <a:t>、</a:t>
            </a:r>
            <a:r>
              <a:rPr lang="en-US" altLang="zh-CN" sz="2400" dirty="0">
                <a:solidFill>
                  <a:schemeClr val="tx1">
                    <a:lumMod val="65000"/>
                    <a:lumOff val="35000"/>
                  </a:schemeClr>
                </a:solidFill>
                <a:latin typeface="+mn-ea"/>
                <a:cs typeface="+mn-ea"/>
                <a:sym typeface="+mn-lt"/>
              </a:rPr>
              <a:t>H</a:t>
            </a:r>
            <a:r>
              <a:rPr lang="en-US" altLang="zh-CN" sz="2400" baseline="-25000" dirty="0">
                <a:solidFill>
                  <a:schemeClr val="tx1">
                    <a:lumMod val="65000"/>
                    <a:lumOff val="35000"/>
                  </a:schemeClr>
                </a:solidFill>
                <a:latin typeface="+mn-ea"/>
                <a:cs typeface="+mn-ea"/>
                <a:sym typeface="+mn-lt"/>
              </a:rPr>
              <a:t>2</a:t>
            </a:r>
            <a:r>
              <a:rPr lang="en-US" altLang="zh-CN" sz="2400" dirty="0">
                <a:solidFill>
                  <a:schemeClr val="tx1">
                    <a:lumMod val="65000"/>
                    <a:lumOff val="35000"/>
                  </a:schemeClr>
                </a:solidFill>
                <a:latin typeface="+mn-ea"/>
                <a:cs typeface="+mn-ea"/>
                <a:sym typeface="+mn-lt"/>
              </a:rPr>
              <a:t>O</a:t>
            </a:r>
            <a:endParaRPr lang="zh-CN" altLang="en-US" sz="1600" dirty="0">
              <a:solidFill>
                <a:schemeClr val="tx1">
                  <a:lumMod val="65000"/>
                  <a:lumOff val="35000"/>
                </a:schemeClr>
              </a:solidFill>
              <a:latin typeface="+mn-ea"/>
              <a:cs typeface="+mn-ea"/>
              <a:sym typeface="+mn-lt"/>
            </a:endParaRPr>
          </a:p>
        </p:txBody>
      </p:sp>
      <p:sp>
        <p:nvSpPr>
          <p:cNvPr id="78" name="椭圆 77"/>
          <p:cNvSpPr/>
          <p:nvPr>
            <p:custDataLst>
              <p:tags r:id="rId8"/>
            </p:custDataLst>
          </p:nvPr>
        </p:nvSpPr>
        <p:spPr>
          <a:xfrm>
            <a:off x="6404610" y="3943350"/>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任意多边形 88"/>
          <p:cNvSpPr/>
          <p:nvPr>
            <p:custDataLst>
              <p:tags r:id="rId9"/>
            </p:custDataLst>
          </p:nvPr>
        </p:nvSpPr>
        <p:spPr>
          <a:xfrm>
            <a:off x="6605905" y="4144645"/>
            <a:ext cx="389255" cy="3892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mn-ea"/>
            </a:endParaRPr>
          </a:p>
        </p:txBody>
      </p:sp>
      <p:sp>
        <p:nvSpPr>
          <p:cNvPr id="83" name="椭圆 82"/>
          <p:cNvSpPr/>
          <p:nvPr>
            <p:custDataLst>
              <p:tags r:id="rId10"/>
            </p:custDataLst>
          </p:nvPr>
        </p:nvSpPr>
        <p:spPr>
          <a:xfrm>
            <a:off x="411130" y="5097781"/>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任意多边形 89"/>
          <p:cNvSpPr/>
          <p:nvPr>
            <p:custDataLst>
              <p:tags r:id="rId11"/>
            </p:custDataLst>
          </p:nvPr>
        </p:nvSpPr>
        <p:spPr>
          <a:xfrm>
            <a:off x="644175" y="5358766"/>
            <a:ext cx="324485" cy="30543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73" name="椭圆 72"/>
          <p:cNvSpPr/>
          <p:nvPr>
            <p:custDataLst>
              <p:tags r:id="rId12"/>
            </p:custDataLst>
          </p:nvPr>
        </p:nvSpPr>
        <p:spPr>
          <a:xfrm>
            <a:off x="411130" y="2243772"/>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任意多边形 90"/>
          <p:cNvSpPr/>
          <p:nvPr>
            <p:custDataLst>
              <p:tags r:id="rId13"/>
            </p:custDataLst>
          </p:nvPr>
        </p:nvSpPr>
        <p:spPr>
          <a:xfrm>
            <a:off x="680370" y="2483167"/>
            <a:ext cx="252730" cy="3130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96" h="4550">
                <a:moveTo>
                  <a:pt x="0" y="616"/>
                </a:moveTo>
                <a:lnTo>
                  <a:pt x="0" y="600"/>
                </a:lnTo>
                <a:cubicBezTo>
                  <a:pt x="-10" y="262"/>
                  <a:pt x="331" y="-8"/>
                  <a:pt x="601" y="0"/>
                </a:cubicBezTo>
                <a:lnTo>
                  <a:pt x="616" y="0"/>
                </a:lnTo>
                <a:lnTo>
                  <a:pt x="1010" y="0"/>
                </a:lnTo>
                <a:lnTo>
                  <a:pt x="1014" y="0"/>
                </a:lnTo>
                <a:lnTo>
                  <a:pt x="1019" y="0"/>
                </a:lnTo>
                <a:lnTo>
                  <a:pt x="2677" y="0"/>
                </a:lnTo>
                <a:lnTo>
                  <a:pt x="2683" y="0"/>
                </a:lnTo>
                <a:lnTo>
                  <a:pt x="2689" y="0"/>
                </a:lnTo>
                <a:lnTo>
                  <a:pt x="2689" y="0"/>
                </a:lnTo>
                <a:lnTo>
                  <a:pt x="3080" y="0"/>
                </a:lnTo>
                <a:lnTo>
                  <a:pt x="3096" y="0"/>
                </a:lnTo>
                <a:cubicBezTo>
                  <a:pt x="3434" y="-10"/>
                  <a:pt x="3704" y="331"/>
                  <a:pt x="3696" y="601"/>
                </a:cubicBezTo>
                <a:lnTo>
                  <a:pt x="3696" y="616"/>
                </a:lnTo>
                <a:lnTo>
                  <a:pt x="3696" y="3934"/>
                </a:lnTo>
                <a:lnTo>
                  <a:pt x="3696" y="3950"/>
                </a:lnTo>
                <a:cubicBezTo>
                  <a:pt x="3706" y="4288"/>
                  <a:pt x="3365" y="4558"/>
                  <a:pt x="3095" y="4550"/>
                </a:cubicBezTo>
                <a:lnTo>
                  <a:pt x="3080" y="4550"/>
                </a:lnTo>
                <a:lnTo>
                  <a:pt x="616" y="4550"/>
                </a:lnTo>
                <a:lnTo>
                  <a:pt x="600" y="4550"/>
                </a:lnTo>
                <a:cubicBezTo>
                  <a:pt x="262" y="4560"/>
                  <a:pt x="-8" y="4219"/>
                  <a:pt x="0" y="3949"/>
                </a:cubicBezTo>
                <a:lnTo>
                  <a:pt x="0" y="3934"/>
                </a:lnTo>
                <a:lnTo>
                  <a:pt x="0" y="616"/>
                </a:lnTo>
                <a:close/>
                <a:moveTo>
                  <a:pt x="405" y="413"/>
                </a:moveTo>
                <a:lnTo>
                  <a:pt x="810" y="413"/>
                </a:lnTo>
                <a:lnTo>
                  <a:pt x="810" y="1043"/>
                </a:lnTo>
                <a:lnTo>
                  <a:pt x="810" y="1048"/>
                </a:lnTo>
                <a:cubicBezTo>
                  <a:pt x="807" y="1152"/>
                  <a:pt x="911" y="1256"/>
                  <a:pt x="1013" y="1252"/>
                </a:cubicBezTo>
                <a:lnTo>
                  <a:pt x="1019" y="1252"/>
                </a:lnTo>
                <a:lnTo>
                  <a:pt x="2677" y="1252"/>
                </a:lnTo>
                <a:lnTo>
                  <a:pt x="2682" y="1252"/>
                </a:lnTo>
                <a:cubicBezTo>
                  <a:pt x="2786" y="1256"/>
                  <a:pt x="2890" y="1151"/>
                  <a:pt x="2886" y="1049"/>
                </a:cubicBezTo>
                <a:lnTo>
                  <a:pt x="2886" y="1043"/>
                </a:lnTo>
                <a:lnTo>
                  <a:pt x="2886" y="413"/>
                </a:lnTo>
                <a:lnTo>
                  <a:pt x="3291" y="413"/>
                </a:lnTo>
                <a:lnTo>
                  <a:pt x="3291" y="4137"/>
                </a:lnTo>
                <a:lnTo>
                  <a:pt x="405" y="4137"/>
                </a:lnTo>
                <a:lnTo>
                  <a:pt x="405" y="413"/>
                </a:lnTo>
                <a:close/>
                <a:moveTo>
                  <a:pt x="1149" y="413"/>
                </a:moveTo>
                <a:lnTo>
                  <a:pt x="2548" y="413"/>
                </a:lnTo>
                <a:lnTo>
                  <a:pt x="2548" y="979"/>
                </a:lnTo>
                <a:lnTo>
                  <a:pt x="1149" y="979"/>
                </a:lnTo>
                <a:lnTo>
                  <a:pt x="1149" y="413"/>
                </a:lnTo>
                <a:close/>
                <a:moveTo>
                  <a:pt x="876" y="1750"/>
                </a:moveTo>
                <a:lnTo>
                  <a:pt x="2887" y="1750"/>
                </a:lnTo>
                <a:lnTo>
                  <a:pt x="2887" y="1752"/>
                </a:lnTo>
                <a:cubicBezTo>
                  <a:pt x="2977" y="1760"/>
                  <a:pt x="3055" y="1854"/>
                  <a:pt x="3051" y="1942"/>
                </a:cubicBezTo>
                <a:cubicBezTo>
                  <a:pt x="3056" y="2040"/>
                  <a:pt x="2967" y="2123"/>
                  <a:pt x="2887" y="2131"/>
                </a:cubicBezTo>
                <a:lnTo>
                  <a:pt x="2887" y="2133"/>
                </a:lnTo>
                <a:lnTo>
                  <a:pt x="876" y="2133"/>
                </a:lnTo>
                <a:lnTo>
                  <a:pt x="876" y="2133"/>
                </a:lnTo>
                <a:lnTo>
                  <a:pt x="874" y="2133"/>
                </a:lnTo>
                <a:lnTo>
                  <a:pt x="869" y="2133"/>
                </a:lnTo>
                <a:lnTo>
                  <a:pt x="864" y="2133"/>
                </a:lnTo>
                <a:cubicBezTo>
                  <a:pt x="757" y="2137"/>
                  <a:pt x="671" y="2038"/>
                  <a:pt x="673" y="1942"/>
                </a:cubicBezTo>
                <a:cubicBezTo>
                  <a:pt x="670" y="1834"/>
                  <a:pt x="768" y="1748"/>
                  <a:pt x="864" y="1750"/>
                </a:cubicBezTo>
                <a:lnTo>
                  <a:pt x="869" y="1750"/>
                </a:lnTo>
                <a:lnTo>
                  <a:pt x="874" y="1751"/>
                </a:lnTo>
                <a:lnTo>
                  <a:pt x="876" y="1751"/>
                </a:lnTo>
                <a:lnTo>
                  <a:pt x="876" y="1750"/>
                </a:lnTo>
                <a:close/>
                <a:moveTo>
                  <a:pt x="876" y="2384"/>
                </a:moveTo>
                <a:lnTo>
                  <a:pt x="2887" y="2384"/>
                </a:lnTo>
                <a:lnTo>
                  <a:pt x="2887" y="2386"/>
                </a:lnTo>
                <a:cubicBezTo>
                  <a:pt x="2977" y="2394"/>
                  <a:pt x="3055" y="2488"/>
                  <a:pt x="3051" y="2576"/>
                </a:cubicBezTo>
                <a:cubicBezTo>
                  <a:pt x="3056" y="2674"/>
                  <a:pt x="2967" y="2757"/>
                  <a:pt x="2887" y="2765"/>
                </a:cubicBezTo>
                <a:lnTo>
                  <a:pt x="2887" y="2767"/>
                </a:lnTo>
                <a:lnTo>
                  <a:pt x="876" y="2767"/>
                </a:lnTo>
                <a:lnTo>
                  <a:pt x="876" y="2767"/>
                </a:lnTo>
                <a:lnTo>
                  <a:pt x="874" y="2767"/>
                </a:lnTo>
                <a:lnTo>
                  <a:pt x="869" y="2767"/>
                </a:lnTo>
                <a:lnTo>
                  <a:pt x="864" y="2767"/>
                </a:lnTo>
                <a:cubicBezTo>
                  <a:pt x="757" y="2771"/>
                  <a:pt x="671" y="2672"/>
                  <a:pt x="673" y="2576"/>
                </a:cubicBezTo>
                <a:cubicBezTo>
                  <a:pt x="670" y="2468"/>
                  <a:pt x="768" y="2382"/>
                  <a:pt x="864" y="2384"/>
                </a:cubicBezTo>
                <a:lnTo>
                  <a:pt x="869" y="2384"/>
                </a:lnTo>
                <a:lnTo>
                  <a:pt x="874" y="2385"/>
                </a:lnTo>
                <a:lnTo>
                  <a:pt x="876" y="2385"/>
                </a:lnTo>
                <a:lnTo>
                  <a:pt x="876" y="2384"/>
                </a:lnTo>
                <a:close/>
                <a:moveTo>
                  <a:pt x="877" y="3055"/>
                </a:moveTo>
                <a:lnTo>
                  <a:pt x="2039" y="3055"/>
                </a:lnTo>
                <a:lnTo>
                  <a:pt x="2039" y="3056"/>
                </a:lnTo>
                <a:lnTo>
                  <a:pt x="2043" y="3056"/>
                </a:lnTo>
                <a:lnTo>
                  <a:pt x="2048" y="3055"/>
                </a:lnTo>
                <a:lnTo>
                  <a:pt x="2053" y="3055"/>
                </a:lnTo>
                <a:lnTo>
                  <a:pt x="2058" y="3055"/>
                </a:lnTo>
                <a:cubicBezTo>
                  <a:pt x="2163" y="3052"/>
                  <a:pt x="2247" y="3158"/>
                  <a:pt x="2244" y="3242"/>
                </a:cubicBezTo>
                <a:lnTo>
                  <a:pt x="2244" y="3247"/>
                </a:lnTo>
                <a:lnTo>
                  <a:pt x="2244" y="3252"/>
                </a:lnTo>
                <a:cubicBezTo>
                  <a:pt x="2247" y="3357"/>
                  <a:pt x="2142" y="3441"/>
                  <a:pt x="2058" y="3438"/>
                </a:cubicBezTo>
                <a:lnTo>
                  <a:pt x="2053" y="3438"/>
                </a:lnTo>
                <a:lnTo>
                  <a:pt x="2048" y="3438"/>
                </a:lnTo>
                <a:lnTo>
                  <a:pt x="2043" y="3438"/>
                </a:lnTo>
                <a:lnTo>
                  <a:pt x="2039" y="3438"/>
                </a:lnTo>
                <a:lnTo>
                  <a:pt x="2039" y="3438"/>
                </a:lnTo>
                <a:lnTo>
                  <a:pt x="877" y="3438"/>
                </a:lnTo>
                <a:lnTo>
                  <a:pt x="877" y="3438"/>
                </a:lnTo>
                <a:lnTo>
                  <a:pt x="875" y="3438"/>
                </a:lnTo>
                <a:lnTo>
                  <a:pt x="870" y="3438"/>
                </a:lnTo>
                <a:lnTo>
                  <a:pt x="865" y="3438"/>
                </a:lnTo>
                <a:lnTo>
                  <a:pt x="860" y="3438"/>
                </a:lnTo>
                <a:cubicBezTo>
                  <a:pt x="755" y="3441"/>
                  <a:pt x="672" y="3335"/>
                  <a:pt x="674" y="3251"/>
                </a:cubicBezTo>
                <a:lnTo>
                  <a:pt x="674" y="3247"/>
                </a:lnTo>
                <a:lnTo>
                  <a:pt x="674" y="3242"/>
                </a:lnTo>
                <a:cubicBezTo>
                  <a:pt x="671" y="3136"/>
                  <a:pt x="777" y="3053"/>
                  <a:pt x="861" y="3055"/>
                </a:cubicBezTo>
                <a:lnTo>
                  <a:pt x="865" y="3055"/>
                </a:lnTo>
                <a:lnTo>
                  <a:pt x="870" y="3055"/>
                </a:lnTo>
                <a:lnTo>
                  <a:pt x="875" y="3056"/>
                </a:lnTo>
                <a:lnTo>
                  <a:pt x="877" y="3056"/>
                </a:lnTo>
                <a:lnTo>
                  <a:pt x="877" y="30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2" name="矩形 1"/>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p:sp>
        <p:nvSpPr>
          <p:cNvPr id="3" name="右大括号 2">
            <a:extLst>
              <a:ext uri="{FF2B5EF4-FFF2-40B4-BE49-F238E27FC236}">
                <a16:creationId xmlns:a16="http://schemas.microsoft.com/office/drawing/2014/main" id="{1E0CA4F8-A0D6-6037-8607-9C73CFDAA645}"/>
              </a:ext>
            </a:extLst>
          </p:cNvPr>
          <p:cNvSpPr/>
          <p:nvPr/>
        </p:nvSpPr>
        <p:spPr>
          <a:xfrm>
            <a:off x="5940447" y="1021606"/>
            <a:ext cx="214411" cy="7386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4" name="表格 3">
            <a:extLst>
              <a:ext uri="{FF2B5EF4-FFF2-40B4-BE49-F238E27FC236}">
                <a16:creationId xmlns:a16="http://schemas.microsoft.com/office/drawing/2014/main" id="{C3D3E65F-2074-7E74-7700-687E28010542}"/>
              </a:ext>
            </a:extLst>
          </p:cNvPr>
          <p:cNvGraphicFramePr>
            <a:graphicFrameLocks noGrp="1"/>
          </p:cNvGraphicFramePr>
          <p:nvPr>
            <p:extLst>
              <p:ext uri="{D42A27DB-BD31-4B8C-83A1-F6EECF244321}">
                <p14:modId xmlns:p14="http://schemas.microsoft.com/office/powerpoint/2010/main" val="3001823240"/>
              </p:ext>
            </p:extLst>
          </p:nvPr>
        </p:nvGraphicFramePr>
        <p:xfrm>
          <a:off x="1418241" y="2064167"/>
          <a:ext cx="81280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199962825"/>
                    </a:ext>
                  </a:extLst>
                </a:gridCol>
                <a:gridCol w="1625600">
                  <a:extLst>
                    <a:ext uri="{9D8B030D-6E8A-4147-A177-3AD203B41FA5}">
                      <a16:colId xmlns:a16="http://schemas.microsoft.com/office/drawing/2014/main" val="1283716086"/>
                    </a:ext>
                  </a:extLst>
                </a:gridCol>
                <a:gridCol w="1625600">
                  <a:extLst>
                    <a:ext uri="{9D8B030D-6E8A-4147-A177-3AD203B41FA5}">
                      <a16:colId xmlns:a16="http://schemas.microsoft.com/office/drawing/2014/main" val="4106244818"/>
                    </a:ext>
                  </a:extLst>
                </a:gridCol>
                <a:gridCol w="1625600">
                  <a:extLst>
                    <a:ext uri="{9D8B030D-6E8A-4147-A177-3AD203B41FA5}">
                      <a16:colId xmlns:a16="http://schemas.microsoft.com/office/drawing/2014/main" val="1907990675"/>
                    </a:ext>
                  </a:extLst>
                </a:gridCol>
                <a:gridCol w="1625600">
                  <a:extLst>
                    <a:ext uri="{9D8B030D-6E8A-4147-A177-3AD203B41FA5}">
                      <a16:colId xmlns:a16="http://schemas.microsoft.com/office/drawing/2014/main" val="3299161211"/>
                    </a:ext>
                  </a:extLst>
                </a:gridCol>
              </a:tblGrid>
              <a:tr h="370840">
                <a:tc>
                  <a:txBody>
                    <a:bodyPr/>
                    <a:lstStyle/>
                    <a:p>
                      <a:pPr algn="ctr"/>
                      <a:r>
                        <a:rPr lang="zh-CN" altLang="en-US" dirty="0"/>
                        <a:t>杂化类型</a:t>
                      </a:r>
                    </a:p>
                  </a:txBody>
                  <a:tcPr/>
                </a:tc>
                <a:tc>
                  <a:txBody>
                    <a:bodyPr/>
                    <a:lstStyle/>
                    <a:p>
                      <a:pPr algn="ctr"/>
                      <a:r>
                        <a:rPr lang="zh-CN" altLang="en-US" dirty="0"/>
                        <a:t>键角</a:t>
                      </a:r>
                    </a:p>
                  </a:txBody>
                  <a:tcPr/>
                </a:tc>
                <a:tc>
                  <a:txBody>
                    <a:bodyPr/>
                    <a:lstStyle/>
                    <a:p>
                      <a:pPr algn="ctr"/>
                      <a:r>
                        <a:rPr lang="zh-CN" altLang="en-US" dirty="0"/>
                        <a:t>分子几何构型</a:t>
                      </a:r>
                    </a:p>
                  </a:txBody>
                  <a:tcPr/>
                </a:tc>
                <a:tc>
                  <a:txBody>
                    <a:bodyPr/>
                    <a:lstStyle/>
                    <a:p>
                      <a:pPr algn="ctr"/>
                      <a:r>
                        <a:rPr lang="zh-CN" altLang="en-US" dirty="0"/>
                        <a:t>杂化轨道数目</a:t>
                      </a:r>
                    </a:p>
                  </a:txBody>
                  <a:tcPr/>
                </a:tc>
                <a:tc>
                  <a:txBody>
                    <a:bodyPr/>
                    <a:lstStyle/>
                    <a:p>
                      <a:pPr algn="ctr"/>
                      <a:r>
                        <a:rPr lang="zh-CN" altLang="en-US" dirty="0"/>
                        <a:t>实例</a:t>
                      </a:r>
                    </a:p>
                  </a:txBody>
                  <a:tcPr/>
                </a:tc>
                <a:extLst>
                  <a:ext uri="{0D108BD9-81ED-4DB2-BD59-A6C34878D82A}">
                    <a16:rowId xmlns:a16="http://schemas.microsoft.com/office/drawing/2014/main" val="2516039237"/>
                  </a:ext>
                </a:extLst>
              </a:tr>
              <a:tr h="370840">
                <a:tc>
                  <a:txBody>
                    <a:bodyPr/>
                    <a:lstStyle/>
                    <a:p>
                      <a:pPr algn="ctr"/>
                      <a:r>
                        <a:rPr lang="en-US" altLang="zh-CN" dirty="0"/>
                        <a:t>sp</a:t>
                      </a:r>
                      <a:r>
                        <a:rPr lang="en-US" altLang="zh-CN" baseline="30000" dirty="0"/>
                        <a:t>3</a:t>
                      </a:r>
                      <a:endParaRPr lang="zh-CN" altLang="en-US" dirty="0"/>
                    </a:p>
                  </a:txBody>
                  <a:tcPr/>
                </a:tc>
                <a:tc>
                  <a:txBody>
                    <a:bodyPr/>
                    <a:lstStyle/>
                    <a:p>
                      <a:pPr algn="ctr"/>
                      <a:r>
                        <a:rPr lang="en-US" altLang="zh-CN" dirty="0"/>
                        <a:t>109°28′</a:t>
                      </a:r>
                      <a:endParaRPr lang="zh-CN" altLang="en-US" dirty="0"/>
                    </a:p>
                  </a:txBody>
                  <a:tcPr/>
                </a:tc>
                <a:tc>
                  <a:txBody>
                    <a:bodyPr/>
                    <a:lstStyle/>
                    <a:p>
                      <a:pPr algn="ctr"/>
                      <a:r>
                        <a:rPr lang="zh-CN" altLang="en-US" dirty="0"/>
                        <a:t>四面体</a:t>
                      </a:r>
                    </a:p>
                  </a:txBody>
                  <a:tcPr/>
                </a:tc>
                <a:tc>
                  <a:txBody>
                    <a:bodyPr/>
                    <a:lstStyle/>
                    <a:p>
                      <a:pPr algn="ctr"/>
                      <a:r>
                        <a:rPr lang="en-US" altLang="zh-CN" dirty="0"/>
                        <a:t>4</a:t>
                      </a:r>
                      <a:endParaRPr lang="zh-CN" altLang="en-US" dirty="0"/>
                    </a:p>
                  </a:txBody>
                  <a:tcPr/>
                </a:tc>
                <a:tc>
                  <a:txBody>
                    <a:bodyPr/>
                    <a:lstStyle/>
                    <a:p>
                      <a:pPr algn="ctr"/>
                      <a:r>
                        <a:rPr lang="en-US" altLang="zh-CN" sz="1800" kern="1200" dirty="0">
                          <a:solidFill>
                            <a:schemeClr val="dk1"/>
                          </a:solidFill>
                          <a:latin typeface="+mn-lt"/>
                          <a:ea typeface="+mn-ea"/>
                          <a:cs typeface="+mn-cs"/>
                        </a:rPr>
                        <a:t>CH</a:t>
                      </a:r>
                      <a:r>
                        <a:rPr lang="en-US" altLang="zh-CN" sz="1800" kern="1200" baseline="-25000" dirty="0">
                          <a:solidFill>
                            <a:schemeClr val="dk1"/>
                          </a:solidFill>
                          <a:latin typeface="+mn-lt"/>
                          <a:ea typeface="+mn-ea"/>
                          <a:cs typeface="+mn-cs"/>
                        </a:rPr>
                        <a:t>4</a:t>
                      </a:r>
                      <a:r>
                        <a:rPr lang="en-US" altLang="zh-CN" sz="1800" kern="1200" dirty="0">
                          <a:solidFill>
                            <a:schemeClr val="dk1"/>
                          </a:solidFill>
                          <a:latin typeface="+mn-lt"/>
                          <a:ea typeface="+mn-ea"/>
                          <a:cs typeface="+mn-cs"/>
                        </a:rPr>
                        <a:t>, CCl</a:t>
                      </a:r>
                      <a:r>
                        <a:rPr lang="en-US" altLang="zh-CN" sz="1800" kern="1200" baseline="-25000" dirty="0">
                          <a:solidFill>
                            <a:schemeClr val="dk1"/>
                          </a:solidFill>
                          <a:latin typeface="+mn-lt"/>
                          <a:ea typeface="+mn-ea"/>
                          <a:cs typeface="+mn-cs"/>
                        </a:rPr>
                        <a:t>4</a:t>
                      </a:r>
                      <a:r>
                        <a:rPr lang="en-US" altLang="zh-CN" sz="1800" kern="1200" dirty="0">
                          <a:solidFill>
                            <a:schemeClr val="dk1"/>
                          </a:solidFill>
                          <a:latin typeface="+mn-lt"/>
                          <a:ea typeface="+mn-ea"/>
                          <a:cs typeface="+mn-cs"/>
                        </a:rPr>
                        <a:t> </a:t>
                      </a:r>
                    </a:p>
                  </a:txBody>
                  <a:tcPr/>
                </a:tc>
                <a:extLst>
                  <a:ext uri="{0D108BD9-81ED-4DB2-BD59-A6C34878D82A}">
                    <a16:rowId xmlns:a16="http://schemas.microsoft.com/office/drawing/2014/main" val="2179324119"/>
                  </a:ext>
                </a:extLst>
              </a:tr>
              <a:tr h="370840">
                <a:tc>
                  <a:txBody>
                    <a:bodyPr/>
                    <a:lstStyle/>
                    <a:p>
                      <a:pPr algn="ctr"/>
                      <a:r>
                        <a:rPr lang="en-US" altLang="zh-CN" dirty="0"/>
                        <a:t>sp</a:t>
                      </a:r>
                      <a:r>
                        <a:rPr lang="en-US" altLang="zh-CN" baseline="30000" dirty="0"/>
                        <a:t>2</a:t>
                      </a:r>
                      <a:endParaRPr lang="zh-CN" altLang="en-US" dirty="0"/>
                    </a:p>
                  </a:txBody>
                  <a:tcPr/>
                </a:tc>
                <a:tc>
                  <a:txBody>
                    <a:bodyPr/>
                    <a:lstStyle/>
                    <a:p>
                      <a:pPr algn="ctr"/>
                      <a:r>
                        <a:rPr lang="en-US" altLang="zh-CN" dirty="0"/>
                        <a:t>120°</a:t>
                      </a:r>
                      <a:endParaRPr lang="zh-CN" altLang="en-US" dirty="0"/>
                    </a:p>
                  </a:txBody>
                  <a:tcPr/>
                </a:tc>
                <a:tc>
                  <a:txBody>
                    <a:bodyPr/>
                    <a:lstStyle/>
                    <a:p>
                      <a:pPr algn="ctr"/>
                      <a:r>
                        <a:rPr lang="zh-CN" altLang="en-US" dirty="0"/>
                        <a:t>平面三角形</a:t>
                      </a:r>
                    </a:p>
                  </a:txBody>
                  <a:tcPr/>
                </a:tc>
                <a:tc>
                  <a:txBody>
                    <a:bodyPr/>
                    <a:lstStyle/>
                    <a:p>
                      <a:pPr algn="ctr"/>
                      <a:r>
                        <a:rPr lang="en-US" altLang="zh-CN" dirty="0"/>
                        <a:t>3</a:t>
                      </a:r>
                      <a:endParaRPr lang="zh-CN" altLang="en-US" dirty="0"/>
                    </a:p>
                  </a:txBody>
                  <a:tcPr/>
                </a:tc>
                <a:tc>
                  <a:txBody>
                    <a:bodyPr/>
                    <a:lstStyle/>
                    <a:p>
                      <a:pPr algn="ctr"/>
                      <a:r>
                        <a:rPr lang="en-US" altLang="zh-CN" dirty="0"/>
                        <a:t>BF</a:t>
                      </a:r>
                      <a:r>
                        <a:rPr lang="en-US" altLang="zh-CN" baseline="-25000" dirty="0"/>
                        <a:t>3</a:t>
                      </a:r>
                      <a:r>
                        <a:rPr lang="en-US" altLang="zh-CN" dirty="0"/>
                        <a:t>, AlCl</a:t>
                      </a:r>
                      <a:r>
                        <a:rPr lang="en-US" altLang="zh-CN" baseline="-25000" dirty="0"/>
                        <a:t>3</a:t>
                      </a:r>
                      <a:endParaRPr lang="zh-CN" altLang="en-US" baseline="-25000" dirty="0"/>
                    </a:p>
                  </a:txBody>
                  <a:tcPr/>
                </a:tc>
                <a:extLst>
                  <a:ext uri="{0D108BD9-81ED-4DB2-BD59-A6C34878D82A}">
                    <a16:rowId xmlns:a16="http://schemas.microsoft.com/office/drawing/2014/main" val="619055066"/>
                  </a:ext>
                </a:extLst>
              </a:tr>
              <a:tr h="370840">
                <a:tc>
                  <a:txBody>
                    <a:bodyPr/>
                    <a:lstStyle/>
                    <a:p>
                      <a:pPr algn="ctr"/>
                      <a:r>
                        <a:rPr lang="en-US" altLang="zh-CN" dirty="0" err="1"/>
                        <a:t>sp</a:t>
                      </a:r>
                      <a:endParaRPr lang="zh-CN" altLang="en-US" dirty="0"/>
                    </a:p>
                  </a:txBody>
                  <a:tcPr/>
                </a:tc>
                <a:tc>
                  <a:txBody>
                    <a:bodyPr/>
                    <a:lstStyle/>
                    <a:p>
                      <a:pPr algn="ctr"/>
                      <a:r>
                        <a:rPr lang="en-US" altLang="zh-CN" dirty="0"/>
                        <a:t>180°</a:t>
                      </a:r>
                      <a:endParaRPr lang="zh-CN" altLang="en-US" dirty="0"/>
                    </a:p>
                  </a:txBody>
                  <a:tcPr/>
                </a:tc>
                <a:tc>
                  <a:txBody>
                    <a:bodyPr/>
                    <a:lstStyle/>
                    <a:p>
                      <a:pPr algn="ctr"/>
                      <a:r>
                        <a:rPr lang="zh-CN" altLang="en-US" dirty="0"/>
                        <a:t>直线形</a:t>
                      </a:r>
                    </a:p>
                  </a:txBody>
                  <a:tcPr/>
                </a:tc>
                <a:tc>
                  <a:txBody>
                    <a:bodyPr/>
                    <a:lstStyle/>
                    <a:p>
                      <a:pPr algn="ctr"/>
                      <a:r>
                        <a:rPr lang="en-US" altLang="zh-CN" dirty="0"/>
                        <a:t>2</a:t>
                      </a:r>
                      <a:endParaRPr lang="zh-CN" altLang="en-US" dirty="0"/>
                    </a:p>
                  </a:txBody>
                  <a:tcPr/>
                </a:tc>
                <a:tc>
                  <a:txBody>
                    <a:bodyPr/>
                    <a:lstStyle/>
                    <a:p>
                      <a:pPr algn="ctr"/>
                      <a:r>
                        <a:rPr lang="en-US" altLang="zh-CN" dirty="0"/>
                        <a:t>BeCl</a:t>
                      </a:r>
                      <a:r>
                        <a:rPr lang="en-US" altLang="zh-CN" baseline="-25000" dirty="0"/>
                        <a:t>2</a:t>
                      </a:r>
                      <a:r>
                        <a:rPr lang="en-US" altLang="zh-CN" dirty="0"/>
                        <a:t>, CO</a:t>
                      </a:r>
                      <a:r>
                        <a:rPr lang="en-US" altLang="zh-CN" baseline="-25000" dirty="0"/>
                        <a:t>2</a:t>
                      </a:r>
                      <a:endParaRPr lang="zh-CN" altLang="en-US" baseline="-25000" dirty="0"/>
                    </a:p>
                  </a:txBody>
                  <a:tcPr/>
                </a:tc>
                <a:extLst>
                  <a:ext uri="{0D108BD9-81ED-4DB2-BD59-A6C34878D82A}">
                    <a16:rowId xmlns:a16="http://schemas.microsoft.com/office/drawing/2014/main" val="1909710040"/>
                  </a:ext>
                </a:extLst>
              </a:tr>
              <a:tr h="370840">
                <a:tc>
                  <a:txBody>
                    <a:bodyPr/>
                    <a:lstStyle/>
                    <a:p>
                      <a:pPr algn="ctr"/>
                      <a:r>
                        <a:rPr lang="en-US" altLang="zh-CN" dirty="0"/>
                        <a:t>sp</a:t>
                      </a:r>
                      <a:r>
                        <a:rPr lang="en-US" altLang="zh-CN" baseline="30000" dirty="0"/>
                        <a:t>3</a:t>
                      </a:r>
                      <a:r>
                        <a:rPr lang="en-US" altLang="zh-CN" baseline="0" dirty="0"/>
                        <a:t>d</a:t>
                      </a:r>
                      <a:endParaRPr lang="zh-CN" altLang="en-US" dirty="0"/>
                    </a:p>
                  </a:txBody>
                  <a:tcPr/>
                </a:tc>
                <a:tc>
                  <a:txBody>
                    <a:bodyPr/>
                    <a:lstStyle/>
                    <a:p>
                      <a:pPr algn="ctr"/>
                      <a:r>
                        <a:rPr lang="en-US" altLang="zh-CN" dirty="0"/>
                        <a:t>90°</a:t>
                      </a:r>
                      <a:r>
                        <a:rPr lang="zh-CN" altLang="en-US" dirty="0"/>
                        <a:t>、</a:t>
                      </a:r>
                      <a:r>
                        <a:rPr lang="en-US" altLang="zh-CN" dirty="0"/>
                        <a:t>120°</a:t>
                      </a:r>
                      <a:endParaRPr lang="zh-CN" altLang="en-US" dirty="0"/>
                    </a:p>
                  </a:txBody>
                  <a:tcPr/>
                </a:tc>
                <a:tc>
                  <a:txBody>
                    <a:bodyPr/>
                    <a:lstStyle/>
                    <a:p>
                      <a:pPr algn="ctr"/>
                      <a:r>
                        <a:rPr lang="zh-CN" altLang="en-US" dirty="0"/>
                        <a:t>三角双锥</a:t>
                      </a:r>
                    </a:p>
                  </a:txBody>
                  <a:tcPr/>
                </a:tc>
                <a:tc>
                  <a:txBody>
                    <a:bodyPr/>
                    <a:lstStyle/>
                    <a:p>
                      <a:pPr algn="ctr"/>
                      <a:r>
                        <a:rPr lang="en-US" altLang="zh-CN" dirty="0"/>
                        <a:t>5</a:t>
                      </a:r>
                      <a:endParaRPr lang="zh-CN" altLang="en-US" dirty="0"/>
                    </a:p>
                  </a:txBody>
                  <a:tcPr/>
                </a:tc>
                <a:tc>
                  <a:txBody>
                    <a:bodyPr/>
                    <a:lstStyle/>
                    <a:p>
                      <a:pPr algn="ctr"/>
                      <a:r>
                        <a:rPr lang="en-US" altLang="zh-CN" dirty="0"/>
                        <a:t>PCl</a:t>
                      </a:r>
                      <a:r>
                        <a:rPr lang="en-US" altLang="zh-CN" baseline="-25000" dirty="0"/>
                        <a:t>5</a:t>
                      </a:r>
                      <a:endParaRPr lang="zh-CN" altLang="en-US" baseline="-25000" dirty="0"/>
                    </a:p>
                  </a:txBody>
                  <a:tcPr/>
                </a:tc>
                <a:extLst>
                  <a:ext uri="{0D108BD9-81ED-4DB2-BD59-A6C34878D82A}">
                    <a16:rowId xmlns:a16="http://schemas.microsoft.com/office/drawing/2014/main" val="943814628"/>
                  </a:ext>
                </a:extLst>
              </a:tr>
              <a:tr h="370840">
                <a:tc>
                  <a:txBody>
                    <a:bodyPr/>
                    <a:lstStyle/>
                    <a:p>
                      <a:pPr algn="ctr"/>
                      <a:r>
                        <a:rPr lang="en-US" altLang="zh-CN" dirty="0"/>
                        <a:t>sp</a:t>
                      </a:r>
                      <a:r>
                        <a:rPr lang="en-US" altLang="zh-CN" baseline="30000" dirty="0"/>
                        <a:t>3</a:t>
                      </a:r>
                      <a:r>
                        <a:rPr lang="en-US" altLang="zh-CN" baseline="0" dirty="0"/>
                        <a:t>d</a:t>
                      </a:r>
                      <a:r>
                        <a:rPr lang="en-US" altLang="zh-CN" baseline="30000" dirty="0"/>
                        <a:t>2</a:t>
                      </a:r>
                      <a:endParaRPr lang="zh-CN" altLang="en-US" dirty="0"/>
                    </a:p>
                  </a:txBody>
                  <a:tcPr/>
                </a:tc>
                <a:tc>
                  <a:txBody>
                    <a:bodyPr/>
                    <a:lstStyle/>
                    <a:p>
                      <a:pPr algn="ctr"/>
                      <a:r>
                        <a:rPr lang="en-US" altLang="zh-CN" dirty="0"/>
                        <a:t>90°</a:t>
                      </a:r>
                      <a:endParaRPr lang="zh-CN" altLang="en-US" dirty="0"/>
                    </a:p>
                  </a:txBody>
                  <a:tcPr/>
                </a:tc>
                <a:tc>
                  <a:txBody>
                    <a:bodyPr/>
                    <a:lstStyle/>
                    <a:p>
                      <a:pPr algn="ctr"/>
                      <a:r>
                        <a:rPr lang="zh-CN" altLang="en-US" dirty="0"/>
                        <a:t>八面体</a:t>
                      </a:r>
                    </a:p>
                  </a:txBody>
                  <a:tcPr/>
                </a:tc>
                <a:tc>
                  <a:txBody>
                    <a:bodyPr/>
                    <a:lstStyle/>
                    <a:p>
                      <a:pPr algn="ctr"/>
                      <a:r>
                        <a:rPr lang="en-US" altLang="zh-CN" dirty="0"/>
                        <a:t>6</a:t>
                      </a:r>
                      <a:endParaRPr lang="zh-CN" altLang="en-US" dirty="0"/>
                    </a:p>
                  </a:txBody>
                  <a:tcPr/>
                </a:tc>
                <a:tc>
                  <a:txBody>
                    <a:bodyPr/>
                    <a:lstStyle/>
                    <a:p>
                      <a:pPr algn="ctr"/>
                      <a:r>
                        <a:rPr lang="en-US" altLang="zh-CN" dirty="0"/>
                        <a:t>SF</a:t>
                      </a:r>
                      <a:r>
                        <a:rPr lang="en-US" altLang="zh-CN" baseline="-25000" dirty="0"/>
                        <a:t>6</a:t>
                      </a:r>
                      <a:r>
                        <a:rPr lang="en-US" altLang="zh-CN" dirty="0"/>
                        <a:t>, SiF</a:t>
                      </a:r>
                      <a:r>
                        <a:rPr lang="en-US" altLang="zh-CN" baseline="-25000" dirty="0"/>
                        <a:t>6</a:t>
                      </a:r>
                      <a:r>
                        <a:rPr lang="en-US" altLang="zh-CN" baseline="30000" dirty="0"/>
                        <a:t>2-</a:t>
                      </a:r>
                      <a:endParaRPr lang="zh-CN" altLang="en-US" baseline="30000" dirty="0"/>
                    </a:p>
                  </a:txBody>
                  <a:tcPr/>
                </a:tc>
                <a:extLst>
                  <a:ext uri="{0D108BD9-81ED-4DB2-BD59-A6C34878D82A}">
                    <a16:rowId xmlns:a16="http://schemas.microsoft.com/office/drawing/2014/main" val="2214742162"/>
                  </a:ext>
                </a:extLst>
              </a:tr>
              <a:tr h="370840">
                <a:tc>
                  <a:txBody>
                    <a:bodyPr/>
                    <a:lstStyle/>
                    <a:p>
                      <a:pPr algn="ctr"/>
                      <a:r>
                        <a:rPr lang="en-US" altLang="zh-CN" dirty="0"/>
                        <a:t>d</a:t>
                      </a:r>
                      <a:r>
                        <a:rPr lang="en-US" altLang="zh-CN" baseline="30000" dirty="0"/>
                        <a:t>2</a:t>
                      </a:r>
                      <a:r>
                        <a:rPr lang="en-US" altLang="zh-CN" baseline="0" dirty="0"/>
                        <a:t>sp</a:t>
                      </a:r>
                      <a:r>
                        <a:rPr lang="en-US" altLang="zh-CN" baseline="30000" dirty="0"/>
                        <a:t>3</a:t>
                      </a:r>
                      <a:endParaRPr lang="zh-CN" altLang="en-US" dirty="0"/>
                    </a:p>
                  </a:txBody>
                  <a:tcPr/>
                </a:tc>
                <a:tc>
                  <a:txBody>
                    <a:bodyPr/>
                    <a:lstStyle/>
                    <a:p>
                      <a:pPr algn="ctr"/>
                      <a:r>
                        <a:rPr lang="en-US" altLang="zh-CN" dirty="0"/>
                        <a:t>90°</a:t>
                      </a:r>
                      <a:endParaRPr lang="zh-CN" altLang="en-US" dirty="0"/>
                    </a:p>
                  </a:txBody>
                  <a:tcPr/>
                </a:tc>
                <a:tc>
                  <a:txBody>
                    <a:bodyPr/>
                    <a:lstStyle/>
                    <a:p>
                      <a:pPr algn="ctr"/>
                      <a:r>
                        <a:rPr lang="zh-CN" altLang="en-US" dirty="0"/>
                        <a:t>八面体</a:t>
                      </a:r>
                    </a:p>
                  </a:txBody>
                  <a:tcPr/>
                </a:tc>
                <a:tc>
                  <a:txBody>
                    <a:bodyPr/>
                    <a:lstStyle/>
                    <a:p>
                      <a:pPr algn="ctr"/>
                      <a:r>
                        <a:rPr lang="en-US" altLang="zh-CN" dirty="0"/>
                        <a:t>6</a:t>
                      </a:r>
                      <a:endParaRPr lang="zh-CN" altLang="en-US" dirty="0"/>
                    </a:p>
                  </a:txBody>
                  <a:tcPr/>
                </a:tc>
                <a:tc>
                  <a:txBody>
                    <a:bodyPr/>
                    <a:lstStyle/>
                    <a:p>
                      <a:pPr algn="ctr"/>
                      <a:r>
                        <a:rPr lang="en-US" altLang="zh-CN" dirty="0"/>
                        <a:t>[Fe(CN</a:t>
                      </a:r>
                      <a:r>
                        <a:rPr lang="en-US" altLang="zh-CN" baseline="0" dirty="0"/>
                        <a:t>)</a:t>
                      </a:r>
                      <a:r>
                        <a:rPr lang="en-US" altLang="zh-CN" baseline="-25000" dirty="0"/>
                        <a:t>6</a:t>
                      </a:r>
                      <a:r>
                        <a:rPr lang="en-US" altLang="zh-CN" baseline="0" dirty="0"/>
                        <a:t>]</a:t>
                      </a:r>
                      <a:r>
                        <a:rPr lang="en-US" altLang="zh-CN" baseline="30000" dirty="0"/>
                        <a:t>3-</a:t>
                      </a:r>
                      <a:endParaRPr lang="zh-CN" altLang="en-US" baseline="30000" dirty="0"/>
                    </a:p>
                  </a:txBody>
                  <a:tcPr/>
                </a:tc>
                <a:extLst>
                  <a:ext uri="{0D108BD9-81ED-4DB2-BD59-A6C34878D82A}">
                    <a16:rowId xmlns:a16="http://schemas.microsoft.com/office/drawing/2014/main" val="2474828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d</a:t>
                      </a:r>
                      <a:r>
                        <a:rPr lang="en-US" altLang="zh-CN" baseline="0" dirty="0"/>
                        <a:t>sp</a:t>
                      </a:r>
                      <a:r>
                        <a:rPr lang="en-US" altLang="zh-CN" baseline="30000" dirty="0"/>
                        <a:t>2</a:t>
                      </a:r>
                      <a:endParaRPr lang="zh-CN" altLang="en-US" dirty="0"/>
                    </a:p>
                  </a:txBody>
                  <a:tcPr/>
                </a:tc>
                <a:tc>
                  <a:txBody>
                    <a:bodyPr/>
                    <a:lstStyle/>
                    <a:p>
                      <a:pPr algn="ctr"/>
                      <a:r>
                        <a:rPr lang="en-US" altLang="zh-CN" dirty="0"/>
                        <a:t>90°</a:t>
                      </a:r>
                      <a:endParaRPr lang="zh-CN" altLang="en-US" dirty="0"/>
                    </a:p>
                  </a:txBody>
                  <a:tcPr/>
                </a:tc>
                <a:tc>
                  <a:txBody>
                    <a:bodyPr/>
                    <a:lstStyle/>
                    <a:p>
                      <a:pPr algn="ctr"/>
                      <a:r>
                        <a:rPr lang="zh-CN" altLang="en-US" dirty="0"/>
                        <a:t>四边形</a:t>
                      </a:r>
                    </a:p>
                  </a:txBody>
                  <a:tcPr/>
                </a:tc>
                <a:tc>
                  <a:txBody>
                    <a:bodyPr/>
                    <a:lstStyle/>
                    <a:p>
                      <a:pPr algn="ctr"/>
                      <a:r>
                        <a:rPr lang="en-US" altLang="zh-CN" dirty="0"/>
                        <a:t>4</a:t>
                      </a:r>
                      <a:endParaRPr lang="zh-CN" altLang="en-US" dirty="0"/>
                    </a:p>
                  </a:txBody>
                  <a:tcPr/>
                </a:tc>
                <a:tc>
                  <a:txBody>
                    <a:bodyPr/>
                    <a:lstStyle/>
                    <a:p>
                      <a:pPr algn="ctr"/>
                      <a:r>
                        <a:rPr lang="en-US" altLang="zh-CN" dirty="0"/>
                        <a:t>[Ni(CN)</a:t>
                      </a:r>
                      <a:r>
                        <a:rPr lang="en-US" altLang="zh-CN" baseline="-25000" dirty="0"/>
                        <a:t>4</a:t>
                      </a:r>
                      <a:r>
                        <a:rPr lang="en-US" altLang="zh-CN" dirty="0"/>
                        <a:t>]</a:t>
                      </a:r>
                      <a:r>
                        <a:rPr lang="en-US" altLang="zh-CN" baseline="30000" dirty="0"/>
                        <a:t>2-</a:t>
                      </a:r>
                      <a:endParaRPr lang="zh-CN" altLang="en-US" baseline="30000" dirty="0"/>
                    </a:p>
                  </a:txBody>
                  <a:tcPr/>
                </a:tc>
                <a:extLst>
                  <a:ext uri="{0D108BD9-81ED-4DB2-BD59-A6C34878D82A}">
                    <a16:rowId xmlns:a16="http://schemas.microsoft.com/office/drawing/2014/main" val="2381858479"/>
                  </a:ext>
                </a:extLst>
              </a:tr>
            </a:tbl>
          </a:graphicData>
        </a:graphic>
      </p:graphicFrame>
      <p:pic>
        <p:nvPicPr>
          <p:cNvPr id="6" name="图片 5">
            <a:extLst>
              <a:ext uri="{FF2B5EF4-FFF2-40B4-BE49-F238E27FC236}">
                <a16:creationId xmlns:a16="http://schemas.microsoft.com/office/drawing/2014/main" id="{0F432960-4907-58B8-4A08-99AA9DF64128}"/>
              </a:ext>
            </a:extLst>
          </p:cNvPr>
          <p:cNvPicPr>
            <a:picLocks noChangeAspect="1"/>
          </p:cNvPicPr>
          <p:nvPr/>
        </p:nvPicPr>
        <p:blipFill>
          <a:blip r:embed="rId15"/>
          <a:stretch>
            <a:fillRect/>
          </a:stretch>
        </p:blipFill>
        <p:spPr>
          <a:xfrm>
            <a:off x="3993621" y="5115125"/>
            <a:ext cx="1550734" cy="1720523"/>
          </a:xfrm>
          <a:prstGeom prst="rect">
            <a:avLst/>
          </a:prstGeom>
        </p:spPr>
      </p:pic>
      <p:pic>
        <p:nvPicPr>
          <p:cNvPr id="8" name="图片 7">
            <a:extLst>
              <a:ext uri="{FF2B5EF4-FFF2-40B4-BE49-F238E27FC236}">
                <a16:creationId xmlns:a16="http://schemas.microsoft.com/office/drawing/2014/main" id="{F445FCF9-CC5A-2DE8-CFE8-4DA36CAAE421}"/>
              </a:ext>
            </a:extLst>
          </p:cNvPr>
          <p:cNvPicPr>
            <a:picLocks noChangeAspect="1"/>
          </p:cNvPicPr>
          <p:nvPr/>
        </p:nvPicPr>
        <p:blipFill>
          <a:blip r:embed="rId16"/>
          <a:stretch>
            <a:fillRect/>
          </a:stretch>
        </p:blipFill>
        <p:spPr>
          <a:xfrm>
            <a:off x="5940447" y="5054004"/>
            <a:ext cx="1550661" cy="1564779"/>
          </a:xfrm>
          <a:prstGeom prst="rect">
            <a:avLst/>
          </a:prstGeom>
        </p:spPr>
      </p:pic>
    </p:spTree>
    <p:custDataLst>
      <p:tags r:id="rId1"/>
    </p:custDataLst>
    <p:extLst>
      <p:ext uri="{BB962C8B-B14F-4D97-AF65-F5344CB8AC3E}">
        <p14:creationId xmlns:p14="http://schemas.microsoft.com/office/powerpoint/2010/main" val="138599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8" name="椭圆 7"/>
          <p:cNvSpPr/>
          <p:nvPr/>
        </p:nvSpPr>
        <p:spPr>
          <a:xfrm>
            <a:off x="7785735" y="3641090"/>
            <a:ext cx="1739900" cy="1737360"/>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1" name="文本框 200"/>
          <p:cNvSpPr txBox="1"/>
          <p:nvPr/>
        </p:nvSpPr>
        <p:spPr>
          <a:xfrm>
            <a:off x="287020" y="186055"/>
            <a:ext cx="11904980" cy="516890"/>
          </a:xfrm>
          <a:prstGeom prst="rect">
            <a:avLst/>
          </a:prstGeom>
          <a:noFill/>
        </p:spPr>
        <p:txBody>
          <a:bodyPr wrap="square" rtlCol="0" anchor="ctr" anchorCtr="0">
            <a:noAutofit/>
          </a:bodyPr>
          <a:lstStyle/>
          <a:p>
            <a:pPr algn="l"/>
            <a:r>
              <a:rPr lang="en-US" altLang="zh-CN" sz="2400" b="1" spc="400" dirty="0">
                <a:solidFill>
                  <a:schemeClr val="tx1"/>
                </a:solidFill>
                <a:effectLst/>
                <a:uFillTx/>
                <a:latin typeface="+mn-ea"/>
                <a:sym typeface="+mn-ea"/>
              </a:rPr>
              <a:t>VSEPR</a:t>
            </a:r>
            <a:r>
              <a:rPr lang="zh-CN" altLang="en-US" sz="2400" b="1" spc="400" dirty="0">
                <a:solidFill>
                  <a:schemeClr val="tx1"/>
                </a:solidFill>
                <a:effectLst/>
                <a:uFillTx/>
                <a:latin typeface="+mn-ea"/>
                <a:sym typeface="+mn-ea"/>
              </a:rPr>
              <a:t>模型</a:t>
            </a:r>
          </a:p>
        </p:txBody>
      </p:sp>
      <p:sp>
        <p:nvSpPr>
          <p:cNvPr id="6" name="矩形 5"/>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p:sp>
        <p:nvSpPr>
          <p:cNvPr id="19" name="椭圆 18"/>
          <p:cNvSpPr/>
          <p:nvPr/>
        </p:nvSpPr>
        <p:spPr>
          <a:xfrm>
            <a:off x="7912735" y="3768090"/>
            <a:ext cx="1739900" cy="1737360"/>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1" name="组合 20"/>
          <p:cNvGrpSpPr/>
          <p:nvPr>
            <p:custDataLst>
              <p:tags r:id="rId1"/>
            </p:custDataLst>
          </p:nvPr>
        </p:nvGrpSpPr>
        <p:grpSpPr>
          <a:xfrm>
            <a:off x="403860" y="1174750"/>
            <a:ext cx="3917950" cy="400050"/>
            <a:chOff x="636" y="1850"/>
            <a:chExt cx="6170" cy="630"/>
          </a:xfrm>
        </p:grpSpPr>
        <p:sp>
          <p:nvSpPr>
            <p:cNvPr id="16" name="文本框 15"/>
            <p:cNvSpPr txBox="1"/>
            <p:nvPr>
              <p:custDataLst>
                <p:tags r:id="rId10"/>
              </p:custDataLst>
            </p:nvPr>
          </p:nvSpPr>
          <p:spPr>
            <a:xfrm>
              <a:off x="1037" y="1850"/>
              <a:ext cx="5769" cy="630"/>
            </a:xfrm>
            <a:prstGeom prst="rect">
              <a:avLst/>
            </a:prstGeom>
            <a:noFill/>
          </p:spPr>
          <p:txBody>
            <a:bodyPr wrap="square" rtlCol="0">
              <a:noAutofit/>
            </a:bodyPr>
            <a:lstStyle/>
            <a:p>
              <a:pPr algn="l"/>
              <a:r>
                <a:rPr lang="zh-CN" altLang="en-US" sz="2000" dirty="0">
                  <a:solidFill>
                    <a:schemeClr val="tx1"/>
                  </a:solidFill>
                  <a:latin typeface="+mn-ea"/>
                  <a:cs typeface="+mn-ea"/>
                  <a:sym typeface="+mn-lt"/>
                </a:rPr>
                <a:t>用途：推测分子的</a:t>
              </a:r>
              <a:r>
                <a:rPr lang="zh-CN" altLang="en-US" sz="2000" dirty="0">
                  <a:solidFill>
                    <a:schemeClr val="tx1"/>
                  </a:solidFill>
                  <a:highlight>
                    <a:srgbClr val="FFFF00"/>
                  </a:highlight>
                  <a:latin typeface="+mn-ea"/>
                  <a:cs typeface="+mn-ea"/>
                  <a:sym typeface="+mn-lt"/>
                </a:rPr>
                <a:t>空间构型</a:t>
              </a:r>
            </a:p>
          </p:txBody>
        </p:sp>
        <p:sp>
          <p:nvSpPr>
            <p:cNvPr id="20" name="椭圆 19"/>
            <p:cNvSpPr/>
            <p:nvPr>
              <p:custDataLst>
                <p:tags r:id="rId11"/>
              </p:custDataLst>
            </p:nvPr>
          </p:nvSpPr>
          <p:spPr>
            <a:xfrm>
              <a:off x="636" y="2018"/>
              <a:ext cx="294" cy="294"/>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p:custDataLst>
              <p:tags r:id="rId2"/>
            </p:custDataLst>
          </p:nvPr>
        </p:nvGrpSpPr>
        <p:grpSpPr>
          <a:xfrm>
            <a:off x="403860" y="1747202"/>
            <a:ext cx="7508875" cy="2637790"/>
            <a:chOff x="636" y="1850"/>
            <a:chExt cx="11413" cy="4154"/>
          </a:xfrm>
        </p:grpSpPr>
        <mc:AlternateContent xmlns:mc="http://schemas.openxmlformats.org/markup-compatibility/2006">
          <mc:Choice xmlns:a14="http://schemas.microsoft.com/office/drawing/2010/main" Requires="a14">
            <p:sp>
              <p:nvSpPr>
                <p:cNvPr id="31" name="文本框 75"/>
                <p:cNvSpPr txBox="1"/>
                <p:nvPr>
                  <p:custDataLst>
                    <p:tags r:id="rId7"/>
                  </p:custDataLst>
                </p:nvPr>
              </p:nvSpPr>
              <p:spPr bwMode="auto">
                <a:xfrm>
                  <a:off x="1037" y="2480"/>
                  <a:ext cx="11012" cy="35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1219200" fontAlgn="base">
                    <a:spcBef>
                      <a:spcPts val="1335"/>
                    </a:spcBef>
                    <a:spcAft>
                      <a:spcPct val="0"/>
                    </a:spcAft>
                  </a:pPr>
                  <a:r>
                    <a:rPr lang="zh-CN" altLang="en-US" sz="1600" dirty="0">
                      <a:solidFill>
                        <a:schemeClr val="tx1"/>
                      </a:solidFill>
                      <a:highlight>
                        <a:srgbClr val="FFFF00"/>
                      </a:highlight>
                      <a:latin typeface="+mn-ea"/>
                      <a:ea typeface="+mn-ea"/>
                      <a:cs typeface="+mn-ea"/>
                      <a:sym typeface="+mn-lt"/>
                    </a:rPr>
                    <a:t>价层电子</a:t>
                  </a:r>
                  <a:r>
                    <a:rPr lang="en-US" altLang="zh-CN" sz="1600" dirty="0">
                      <a:solidFill>
                        <a:schemeClr val="tx1"/>
                      </a:solidFill>
                      <a:highlight>
                        <a:srgbClr val="FFFF00"/>
                      </a:highlight>
                      <a:latin typeface="+mn-ea"/>
                      <a:ea typeface="+mn-ea"/>
                      <a:cs typeface="+mn-ea"/>
                      <a:sym typeface="+mn-lt"/>
                    </a:rPr>
                    <a:t>=</a:t>
                  </a:r>
                  <a:r>
                    <a:rPr lang="zh-CN" altLang="en-US" sz="1600" dirty="0">
                      <a:solidFill>
                        <a:schemeClr val="tx1"/>
                      </a:solidFill>
                      <a:highlight>
                        <a:srgbClr val="FFFF00"/>
                      </a:highlight>
                      <a:latin typeface="+mn-ea"/>
                      <a:ea typeface="+mn-ea"/>
                      <a:cs typeface="+mn-ea"/>
                      <a:sym typeface="+mn-lt"/>
                    </a:rPr>
                    <a:t>成键电子</a:t>
                  </a:r>
                  <a:r>
                    <a:rPr lang="en-US" altLang="zh-CN" sz="1600" dirty="0">
                      <a:solidFill>
                        <a:schemeClr val="tx1"/>
                      </a:solidFill>
                      <a:highlight>
                        <a:srgbClr val="FFFF00"/>
                      </a:highlight>
                      <a:latin typeface="+mn-ea"/>
                      <a:ea typeface="+mn-ea"/>
                      <a:cs typeface="+mn-ea"/>
                      <a:sym typeface="+mn-lt"/>
                    </a:rPr>
                    <a:t>+</a:t>
                  </a:r>
                  <a:r>
                    <a:rPr lang="zh-CN" altLang="en-US" sz="1600" dirty="0">
                      <a:solidFill>
                        <a:schemeClr val="tx1"/>
                      </a:solidFill>
                      <a:highlight>
                        <a:srgbClr val="FFFF00"/>
                      </a:highlight>
                      <a:latin typeface="+mn-ea"/>
                      <a:ea typeface="+mn-ea"/>
                      <a:cs typeface="+mn-ea"/>
                      <a:sym typeface="+mn-lt"/>
                    </a:rPr>
                    <a:t>孤对电子</a:t>
                  </a:r>
                  <a:endParaRPr lang="en-US" altLang="zh-CN" sz="1600" dirty="0">
                    <a:solidFill>
                      <a:schemeClr val="tx1"/>
                    </a:solidFill>
                    <a:highlight>
                      <a:srgbClr val="FFFF00"/>
                    </a:highlight>
                    <a:latin typeface="+mn-ea"/>
                    <a:ea typeface="+mn-ea"/>
                    <a:cs typeface="+mn-ea"/>
                    <a:sym typeface="+mn-lt"/>
                  </a:endParaRPr>
                </a:p>
                <a:p>
                  <a:pPr algn="l" defTabSz="1219200" fontAlgn="base">
                    <a:spcBef>
                      <a:spcPts val="1335"/>
                    </a:spcBef>
                    <a:spcAft>
                      <a:spcPct val="0"/>
                    </a:spcAft>
                  </a:pPr>
                  <a:r>
                    <a:rPr lang="zh-CN" altLang="en-US" sz="1600" dirty="0">
                      <a:latin typeface="+mn-ea"/>
                      <a:ea typeface="+mn-ea"/>
                      <a:cs typeface="+mn-ea"/>
                      <a:sym typeface="+mn-lt"/>
                    </a:rPr>
                    <a:t>两种方法：</a:t>
                  </a:r>
                  <a:endParaRPr lang="en-US" altLang="zh-CN" sz="1600" dirty="0">
                    <a:latin typeface="+mn-ea"/>
                    <a:ea typeface="+mn-ea"/>
                    <a:cs typeface="+mn-ea"/>
                    <a:sym typeface="+mn-lt"/>
                  </a:endParaRPr>
                </a:p>
                <a:p>
                  <a:pPr algn="l" defTabSz="1219200" fontAlgn="base">
                    <a:spcBef>
                      <a:spcPts val="1335"/>
                    </a:spcBef>
                    <a:spcAft>
                      <a:spcPct val="0"/>
                    </a:spcAft>
                  </a:pPr>
                  <a:r>
                    <a:rPr lang="zh-CN" altLang="en-US" sz="1600" dirty="0">
                      <a:latin typeface="+mn-ea"/>
                      <a:ea typeface="+mn-ea"/>
                      <a:cs typeface="+mn-ea"/>
                      <a:sym typeface="+mn-lt"/>
                    </a:rPr>
                    <a:t>（</a:t>
                  </a:r>
                  <a:r>
                    <a:rPr lang="en-US" altLang="zh-CN" sz="1600" dirty="0">
                      <a:latin typeface="+mn-ea"/>
                      <a:ea typeface="+mn-ea"/>
                      <a:cs typeface="+mn-ea"/>
                      <a:sym typeface="+mn-lt"/>
                    </a:rPr>
                    <a:t>1</a:t>
                  </a:r>
                  <a:r>
                    <a:rPr lang="zh-CN" altLang="en-US" sz="1600" dirty="0">
                      <a:latin typeface="+mn-ea"/>
                      <a:ea typeface="+mn-ea"/>
                      <a:cs typeface="+mn-ea"/>
                      <a:sym typeface="+mn-lt"/>
                    </a:rPr>
                    <a:t>）</a:t>
                  </a:r>
                  <a:r>
                    <a:rPr lang="en-US" altLang="zh-CN" sz="1600" dirty="0">
                      <a:solidFill>
                        <a:schemeClr val="tx1"/>
                      </a:solidFill>
                      <a:latin typeface="+mn-ea"/>
                      <a:ea typeface="+mn-ea"/>
                      <a:cs typeface="+mn-ea"/>
                      <a:sym typeface="+mn-lt"/>
                    </a:rPr>
                    <a:t>N=</a:t>
                  </a:r>
                  <a:r>
                    <a:rPr lang="zh-CN" altLang="en-US" sz="1600" dirty="0">
                      <a:solidFill>
                        <a:schemeClr val="tx1"/>
                      </a:solidFill>
                      <a:latin typeface="+mn-ea"/>
                      <a:ea typeface="+mn-ea"/>
                      <a:cs typeface="+mn-ea"/>
                      <a:sym typeface="+mn-lt"/>
                    </a:rPr>
                    <a:t>中心原子的成键数</a:t>
                  </a:r>
                  <a:r>
                    <a:rPr lang="en-US" altLang="zh-CN" sz="1600" dirty="0">
                      <a:solidFill>
                        <a:schemeClr val="tx1"/>
                      </a:solidFill>
                      <a:latin typeface="+mn-ea"/>
                      <a:ea typeface="+mn-ea"/>
                      <a:cs typeface="+mn-ea"/>
                      <a:sym typeface="+mn-lt"/>
                    </a:rPr>
                    <a:t>+</a:t>
                  </a:r>
                  <a:r>
                    <a:rPr lang="zh-CN" altLang="en-US" sz="1600" dirty="0">
                      <a:solidFill>
                        <a:schemeClr val="tx1"/>
                      </a:solidFill>
                      <a:latin typeface="+mn-ea"/>
                      <a:ea typeface="+mn-ea"/>
                      <a:cs typeface="+mn-ea"/>
                      <a:sym typeface="+mn-lt"/>
                    </a:rPr>
                    <a:t>孤电子对数</a:t>
                  </a:r>
                  <a:endParaRPr lang="en-US" altLang="zh-CN" sz="1600" dirty="0">
                    <a:solidFill>
                      <a:schemeClr val="tx1"/>
                    </a:solidFill>
                    <a:latin typeface="+mn-ea"/>
                    <a:ea typeface="+mn-ea"/>
                    <a:cs typeface="+mn-ea"/>
                    <a:sym typeface="+mn-lt"/>
                  </a:endParaRPr>
                </a:p>
                <a:p>
                  <a:pPr defTabSz="1219200" fontAlgn="base">
                    <a:spcBef>
                      <a:spcPts val="1335"/>
                    </a:spcBef>
                    <a:spcAft>
                      <a:spcPct val="0"/>
                    </a:spcAft>
                  </a:pPr>
                  <a:r>
                    <a:rPr lang="zh-CN" altLang="en-US" sz="1600" dirty="0">
                      <a:latin typeface="+mn-ea"/>
                      <a:ea typeface="+mn-ea"/>
                      <a:cs typeface="+mn-ea"/>
                      <a:sym typeface="+mn-lt"/>
                    </a:rPr>
                    <a:t>（</a:t>
                  </a:r>
                  <a:r>
                    <a:rPr lang="en-US" altLang="zh-CN" sz="1600" dirty="0">
                      <a:latin typeface="+mn-ea"/>
                      <a:ea typeface="+mn-ea"/>
                      <a:cs typeface="+mn-ea"/>
                      <a:sym typeface="+mn-lt"/>
                    </a:rPr>
                    <a:t>2</a:t>
                  </a:r>
                  <a:r>
                    <a:rPr lang="zh-CN" altLang="en-US" sz="1600" dirty="0">
                      <a:latin typeface="+mn-ea"/>
                      <a:ea typeface="+mn-ea"/>
                      <a:cs typeface="+mn-ea"/>
                      <a:sym typeface="+mn-lt"/>
                    </a:rPr>
                    <a:t>）</a:t>
                  </a:r>
                  <a:r>
                    <a:rPr lang="en-US" altLang="zh-CN" sz="1600" dirty="0">
                      <a:latin typeface="+mn-ea"/>
                      <a:ea typeface="+mn-ea"/>
                      <a:cs typeface="+mn-ea"/>
                      <a:sym typeface="+mn-lt"/>
                    </a:rPr>
                    <a:t>N=</a:t>
                  </a:r>
                  <a14:m>
                    <m:oMath xmlns:m="http://schemas.openxmlformats.org/officeDocument/2006/math">
                      <m:f>
                        <m:fPr>
                          <m:ctrlPr>
                            <a:rPr lang="en-US" altLang="zh-CN" sz="1600" i="1" smtClean="0">
                              <a:latin typeface="Cambria Math" panose="02040503050406030204" pitchFamily="18" charset="0"/>
                              <a:ea typeface="+mn-ea"/>
                              <a:cs typeface="+mn-ea"/>
                              <a:sym typeface="+mn-lt"/>
                            </a:rPr>
                          </m:ctrlPr>
                        </m:fPr>
                        <m:num>
                          <m:r>
                            <a:rPr lang="en-US" altLang="zh-CN" sz="1600" b="0" i="1" smtClean="0">
                              <a:latin typeface="Cambria Math" panose="02040503050406030204" pitchFamily="18" charset="0"/>
                              <a:ea typeface="+mn-ea"/>
                              <a:cs typeface="+mn-ea"/>
                              <a:sym typeface="+mn-lt"/>
                            </a:rPr>
                            <m:t>1</m:t>
                          </m:r>
                        </m:num>
                        <m:den>
                          <m:r>
                            <a:rPr lang="en-US" altLang="zh-CN" sz="1600" b="0" i="1" smtClean="0">
                              <a:latin typeface="Cambria Math" panose="02040503050406030204" pitchFamily="18" charset="0"/>
                              <a:ea typeface="+mn-ea"/>
                              <a:cs typeface="+mn-ea"/>
                              <a:sym typeface="+mn-lt"/>
                            </a:rPr>
                            <m:t>2</m:t>
                          </m:r>
                        </m:den>
                      </m:f>
                    </m:oMath>
                  </a14:m>
                  <a:r>
                    <a:rPr lang="en-US" altLang="zh-CN" sz="1600" dirty="0">
                      <a:latin typeface="+mn-ea"/>
                      <a:ea typeface="+mn-ea"/>
                      <a:cs typeface="+mn-ea"/>
                      <a:sym typeface="+mn-lt"/>
                    </a:rPr>
                    <a:t>[</a:t>
                  </a:r>
                  <a:r>
                    <a:rPr lang="zh-CN" altLang="en-US" sz="1600" dirty="0">
                      <a:latin typeface="+mn-ea"/>
                      <a:ea typeface="+mn-ea"/>
                      <a:cs typeface="+mn-ea"/>
                      <a:sym typeface="+mn-lt"/>
                    </a:rPr>
                    <a:t>中心原子的价电子数</a:t>
                  </a:r>
                  <a:r>
                    <a:rPr lang="en-US" altLang="zh-CN" sz="1600" dirty="0">
                      <a:latin typeface="+mn-ea"/>
                      <a:ea typeface="+mn-ea"/>
                      <a:cs typeface="+mn-ea"/>
                      <a:sym typeface="+mn-lt"/>
                    </a:rPr>
                    <a:t>+</a:t>
                  </a:r>
                  <a:r>
                    <a:rPr lang="zh-CN" altLang="en-US" sz="1600" dirty="0">
                      <a:latin typeface="+mn-ea"/>
                      <a:ea typeface="+mn-ea"/>
                      <a:cs typeface="+mn-ea"/>
                      <a:sym typeface="+mn-lt"/>
                    </a:rPr>
                    <a:t>配体原子提供的价电子数</a:t>
                  </a:r>
                  <a:r>
                    <a:rPr lang="en-US" altLang="zh-CN" sz="1600" dirty="0">
                      <a:latin typeface="+mn-ea"/>
                      <a:ea typeface="+mn-ea"/>
                      <a:cs typeface="+mn-ea"/>
                      <a:sym typeface="+mn-lt"/>
                    </a:rPr>
                    <a:t>±</a:t>
                  </a:r>
                  <a:r>
                    <a:rPr lang="zh-CN" altLang="en-US" sz="1600" dirty="0">
                      <a:latin typeface="+mn-ea"/>
                      <a:ea typeface="+mn-ea"/>
                      <a:cs typeface="+mn-ea"/>
                      <a:sym typeface="+mn-lt"/>
                    </a:rPr>
                    <a:t>离子电荷数</a:t>
                  </a:r>
                  <a:r>
                    <a:rPr lang="en-US" altLang="zh-CN" sz="1600" dirty="0">
                      <a:latin typeface="+mn-ea"/>
                      <a:ea typeface="+mn-ea"/>
                      <a:cs typeface="+mn-ea"/>
                      <a:sym typeface="+mn-lt"/>
                    </a:rPr>
                    <a:t>(</a:t>
                  </a:r>
                  <a:r>
                    <a:rPr lang="zh-CN" altLang="en-US" sz="1600" dirty="0">
                      <a:latin typeface="+mn-ea"/>
                      <a:ea typeface="+mn-ea"/>
                      <a:cs typeface="+mn-ea"/>
                      <a:sym typeface="+mn-lt"/>
                    </a:rPr>
                    <a:t>负</a:t>
                  </a:r>
                  <a:r>
                    <a:rPr lang="en-US" altLang="zh-CN" sz="1600" dirty="0">
                      <a:latin typeface="+mn-ea"/>
                      <a:ea typeface="+mn-ea"/>
                      <a:cs typeface="+mn-ea"/>
                      <a:sym typeface="+mn-lt"/>
                    </a:rPr>
                    <a:t>/</a:t>
                  </a:r>
                  <a:r>
                    <a:rPr lang="zh-CN" altLang="en-US" sz="1600" dirty="0">
                      <a:latin typeface="+mn-ea"/>
                      <a:ea typeface="+mn-ea"/>
                      <a:cs typeface="+mn-ea"/>
                      <a:sym typeface="+mn-lt"/>
                    </a:rPr>
                    <a:t>正</a:t>
                  </a:r>
                  <a:r>
                    <a:rPr lang="en-US" altLang="zh-CN" sz="1600" dirty="0">
                      <a:latin typeface="+mn-ea"/>
                      <a:ea typeface="+mn-ea"/>
                      <a:cs typeface="+mn-ea"/>
                      <a:sym typeface="+mn-lt"/>
                    </a:rPr>
                    <a:t>)]</a:t>
                  </a:r>
                </a:p>
                <a:p>
                  <a:r>
                    <a:rPr lang="en-US" altLang="zh-CN" sz="1800" dirty="0">
                      <a:solidFill>
                        <a:srgbClr val="000000"/>
                      </a:solidFill>
                      <a:latin typeface="Times New Roman" panose="02020603050405020304" pitchFamily="18" charset="0"/>
                    </a:rPr>
                    <a:t>	</a:t>
                  </a:r>
                  <a:r>
                    <a:rPr lang="en-US" altLang="zh-CN" sz="1800" b="1" i="0" u="none" strike="noStrike" baseline="0" dirty="0">
                      <a:solidFill>
                        <a:srgbClr val="FF0000"/>
                      </a:solidFill>
                      <a:latin typeface="Times New Roman" panose="02020603050405020304" pitchFamily="18" charset="0"/>
                    </a:rPr>
                    <a:t>A</a:t>
                  </a:r>
                  <a:r>
                    <a:rPr lang="zh-CN" altLang="en-US" sz="1800" b="0" i="0" u="none" strike="noStrike" baseline="0" dirty="0">
                      <a:solidFill>
                        <a:srgbClr val="FF0000"/>
                      </a:solidFill>
                      <a:latin typeface="黑体" panose="02010609060101010101" pitchFamily="49" charset="-122"/>
                      <a:ea typeface="黑体" panose="02010609060101010101" pitchFamily="49" charset="-122"/>
                    </a:rPr>
                    <a:t>的价电子数</a:t>
                  </a:r>
                  <a:r>
                    <a:rPr lang="en-US" altLang="zh-CN" sz="1800" b="1" i="0" u="none" strike="noStrike" baseline="0" dirty="0">
                      <a:solidFill>
                        <a:srgbClr val="FF0000"/>
                      </a:solidFill>
                      <a:latin typeface="Times New Roman" panose="02020603050405020304" pitchFamily="18" charset="0"/>
                      <a:ea typeface="黑体" panose="02010609060101010101" pitchFamily="49" charset="-122"/>
                    </a:rPr>
                    <a:t>=A</a:t>
                  </a:r>
                  <a:r>
                    <a:rPr lang="zh-CN" altLang="en-US" sz="1800" b="0" i="0" u="none" strike="noStrike" baseline="0" dirty="0">
                      <a:solidFill>
                        <a:srgbClr val="FF0000"/>
                      </a:solidFill>
                      <a:latin typeface="黑体" panose="02010609060101010101" pitchFamily="49" charset="-122"/>
                      <a:ea typeface="黑体" panose="02010609060101010101" pitchFamily="49" charset="-122"/>
                    </a:rPr>
                    <a:t>所在的族数 </a:t>
                  </a:r>
                </a:p>
                <a:p>
                  <a:r>
                    <a:rPr lang="en-US" altLang="zh-CN" sz="1800" b="1" i="0" u="none" strike="noStrike" baseline="0" dirty="0">
                      <a:solidFill>
                        <a:srgbClr val="0000FF"/>
                      </a:solidFill>
                      <a:latin typeface="Times New Roman" panose="02020603050405020304" pitchFamily="18" charset="0"/>
                      <a:ea typeface="黑体" panose="02010609060101010101" pitchFamily="49" charset="-122"/>
                    </a:rPr>
                    <a:t>	B</a:t>
                  </a:r>
                  <a:r>
                    <a:rPr lang="zh-CN" altLang="en-US" sz="1800" b="0" i="0" u="none" strike="noStrike" baseline="0" dirty="0">
                      <a:solidFill>
                        <a:srgbClr val="0000FF"/>
                      </a:solidFill>
                      <a:latin typeface="黑体" panose="02010609060101010101" pitchFamily="49" charset="-122"/>
                      <a:ea typeface="黑体" panose="02010609060101010101" pitchFamily="49" charset="-122"/>
                    </a:rPr>
                    <a:t>的价电子数：</a:t>
                  </a:r>
                  <a:r>
                    <a:rPr lang="en-US" altLang="zh-CN" sz="1800" b="1" i="0" u="none" strike="noStrike" baseline="0" dirty="0">
                      <a:solidFill>
                        <a:srgbClr val="0000FF"/>
                      </a:solidFill>
                      <a:latin typeface="Times New Roman" panose="02020603050405020304" pitchFamily="18" charset="0"/>
                      <a:ea typeface="黑体" panose="02010609060101010101" pitchFamily="49" charset="-122"/>
                    </a:rPr>
                    <a:t>H</a:t>
                  </a:r>
                  <a:r>
                    <a:rPr lang="zh-CN" altLang="en-US" sz="1800" b="0" i="0" u="none" strike="noStrike" baseline="0" dirty="0">
                      <a:solidFill>
                        <a:srgbClr val="0000FF"/>
                      </a:solidFill>
                      <a:latin typeface="黑体" panose="02010609060101010101" pitchFamily="49" charset="-122"/>
                      <a:ea typeface="黑体" panose="02010609060101010101" pitchFamily="49" charset="-122"/>
                    </a:rPr>
                    <a:t>和卤素记为</a:t>
                  </a:r>
                  <a:r>
                    <a:rPr lang="en-US" altLang="zh-CN" sz="1800" b="1" i="0" u="none" strike="noStrike" baseline="0" dirty="0">
                      <a:solidFill>
                        <a:srgbClr val="0000FF"/>
                      </a:solidFill>
                      <a:latin typeface="Times New Roman" panose="02020603050405020304" pitchFamily="18" charset="0"/>
                      <a:ea typeface="黑体" panose="02010609060101010101" pitchFamily="49" charset="-122"/>
                    </a:rPr>
                    <a:t>1</a:t>
                  </a:r>
                  <a:r>
                    <a:rPr lang="zh-CN" altLang="en-US" sz="1800" b="0" i="0" u="none" strike="noStrike" baseline="0" dirty="0">
                      <a:solidFill>
                        <a:srgbClr val="0000FF"/>
                      </a:solidFill>
                      <a:latin typeface="黑体" panose="02010609060101010101" pitchFamily="49" charset="-122"/>
                      <a:ea typeface="黑体" panose="02010609060101010101" pitchFamily="49" charset="-122"/>
                    </a:rPr>
                    <a:t>，氧和硫记为</a:t>
                  </a:r>
                  <a:r>
                    <a:rPr lang="en-US" altLang="zh-CN" sz="1800" b="1" i="0" u="none" strike="noStrike" baseline="0" dirty="0">
                      <a:solidFill>
                        <a:srgbClr val="0000FF"/>
                      </a:solidFill>
                      <a:latin typeface="Times New Roman" panose="02020603050405020304" pitchFamily="18" charset="0"/>
                      <a:ea typeface="黑体" panose="02010609060101010101" pitchFamily="49" charset="-122"/>
                    </a:rPr>
                    <a:t>0</a:t>
                  </a:r>
                  <a:r>
                    <a:rPr lang="zh-CN" altLang="en-US" sz="1800" b="0" i="0" u="none" strike="noStrike" baseline="0" dirty="0">
                      <a:solidFill>
                        <a:srgbClr val="0000FF"/>
                      </a:solidFill>
                      <a:latin typeface="黑体" panose="02010609060101010101" pitchFamily="49" charset="-122"/>
                      <a:ea typeface="黑体" panose="02010609060101010101" pitchFamily="49" charset="-122"/>
                    </a:rPr>
                    <a:t>。 </a:t>
                  </a:r>
                  <a:endParaRPr lang="en-US" altLang="zh-CN" sz="1600" dirty="0">
                    <a:solidFill>
                      <a:schemeClr val="tx1"/>
                    </a:solidFill>
                    <a:latin typeface="+mn-ea"/>
                    <a:ea typeface="+mn-ea"/>
                    <a:cs typeface="+mn-ea"/>
                    <a:sym typeface="+mn-lt"/>
                  </a:endParaRPr>
                </a:p>
              </p:txBody>
            </p:sp>
          </mc:Choice>
          <mc:Fallback>
            <p:sp>
              <p:nvSpPr>
                <p:cNvPr id="31" name="文本框 75"/>
                <p:cNvSpPr txBox="1">
                  <a:spLocks noRot="1" noChangeAspect="1" noMove="1" noResize="1" noEditPoints="1" noAdjustHandles="1" noChangeArrowheads="1" noChangeShapeType="1" noTextEdit="1"/>
                </p:cNvSpPr>
                <p:nvPr>
                  <p:custDataLst>
                    <p:tags r:id="rId7"/>
                  </p:custDataLst>
                </p:nvPr>
              </p:nvSpPr>
              <p:spPr bwMode="auto">
                <a:xfrm>
                  <a:off x="1037" y="2480"/>
                  <a:ext cx="11012" cy="3524"/>
                </a:xfrm>
                <a:prstGeom prst="rect">
                  <a:avLst/>
                </a:prstGeom>
                <a:blipFill>
                  <a:blip r:embed="rId14"/>
                  <a:stretch>
                    <a:fillRect l="-505" t="-817" r="-1431" b="-32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2" name="文本框 31"/>
            <p:cNvSpPr txBox="1"/>
            <p:nvPr>
              <p:custDataLst>
                <p:tags r:id="rId8"/>
              </p:custDataLst>
            </p:nvPr>
          </p:nvSpPr>
          <p:spPr>
            <a:xfrm>
              <a:off x="1037" y="1850"/>
              <a:ext cx="7035" cy="630"/>
            </a:xfrm>
            <a:prstGeom prst="rect">
              <a:avLst/>
            </a:prstGeom>
            <a:noFill/>
          </p:spPr>
          <p:txBody>
            <a:bodyPr wrap="square" rtlCol="0">
              <a:noAutofit/>
            </a:bodyPr>
            <a:lstStyle/>
            <a:p>
              <a:pPr algn="l"/>
              <a:r>
                <a:rPr lang="zh-CN" altLang="en-US" sz="2000" dirty="0">
                  <a:latin typeface="+mn-ea"/>
                  <a:cs typeface="+mn-ea"/>
                  <a:sym typeface="+mn-lt"/>
                </a:rPr>
                <a:t>核心：求中心原子的</a:t>
              </a:r>
              <a:r>
                <a:rPr lang="zh-CN" altLang="en-US" sz="2000" dirty="0">
                  <a:highlight>
                    <a:srgbClr val="FFFF00"/>
                  </a:highlight>
                  <a:latin typeface="+mn-ea"/>
                  <a:cs typeface="+mn-ea"/>
                  <a:sym typeface="+mn-lt"/>
                </a:rPr>
                <a:t>价层电子对数</a:t>
              </a:r>
              <a:r>
                <a:rPr lang="en-US" altLang="zh-CN" sz="2000" dirty="0">
                  <a:latin typeface="+mn-ea"/>
                  <a:cs typeface="+mn-ea"/>
                  <a:sym typeface="+mn-lt"/>
                </a:rPr>
                <a:t>N</a:t>
              </a:r>
              <a:endParaRPr lang="zh-CN" altLang="en-US" sz="2000" dirty="0">
                <a:solidFill>
                  <a:schemeClr val="tx1"/>
                </a:solidFill>
                <a:latin typeface="+mn-ea"/>
                <a:cs typeface="+mn-ea"/>
                <a:sym typeface="+mn-lt"/>
              </a:endParaRPr>
            </a:p>
          </p:txBody>
        </p:sp>
        <p:sp>
          <p:nvSpPr>
            <p:cNvPr id="33" name="椭圆 32"/>
            <p:cNvSpPr/>
            <p:nvPr>
              <p:custDataLst>
                <p:tags r:id="rId9"/>
              </p:custDataLst>
            </p:nvPr>
          </p:nvSpPr>
          <p:spPr>
            <a:xfrm>
              <a:off x="636" y="2018"/>
              <a:ext cx="294" cy="294"/>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4" name="组合 33"/>
          <p:cNvGrpSpPr/>
          <p:nvPr>
            <p:custDataLst>
              <p:tags r:id="rId3"/>
            </p:custDataLst>
          </p:nvPr>
        </p:nvGrpSpPr>
        <p:grpSpPr>
          <a:xfrm>
            <a:off x="411480" y="4479402"/>
            <a:ext cx="7247255" cy="1630045"/>
            <a:chOff x="636" y="1850"/>
            <a:chExt cx="11413" cy="2567"/>
          </a:xfrm>
        </p:grpSpPr>
        <p:sp>
          <p:nvSpPr>
            <p:cNvPr id="35" name="文本框 75"/>
            <p:cNvSpPr txBox="1"/>
            <p:nvPr>
              <p:custDataLst>
                <p:tags r:id="rId4"/>
              </p:custDataLst>
            </p:nvPr>
          </p:nvSpPr>
          <p:spPr bwMode="auto">
            <a:xfrm>
              <a:off x="1037" y="2480"/>
              <a:ext cx="11012" cy="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nSpc>
                  <a:spcPct val="150000"/>
                </a:lnSpc>
              </a:pPr>
              <a:r>
                <a:rPr lang="en-US" altLang="zh-CN" sz="1800" b="1" i="0" u="none" strike="noStrike" baseline="0" dirty="0">
                  <a:latin typeface="Times New Roman" panose="02020603050405020304" pitchFamily="18" charset="0"/>
                </a:rPr>
                <a:t>• </a:t>
              </a:r>
              <a:r>
                <a:rPr lang="zh-CN" altLang="en-US" sz="1800" b="0" i="0" u="none" strike="noStrike" baseline="0" dirty="0">
                  <a:latin typeface="黑体" panose="02010609060101010101" pitchFamily="49" charset="-122"/>
                  <a:ea typeface="黑体" panose="02010609060101010101" pitchFamily="49" charset="-122"/>
                </a:rPr>
                <a:t>电子对间夹角愈小，斥力愈大； </a:t>
              </a:r>
            </a:p>
            <a:p>
              <a:pPr>
                <a:lnSpc>
                  <a:spcPct val="150000"/>
                </a:lnSpc>
              </a:pPr>
              <a:r>
                <a:rPr lang="en-US" altLang="zh-CN" sz="1800" b="1" i="0" u="none" strike="noStrike" baseline="0" dirty="0">
                  <a:latin typeface="Times New Roman" panose="02020603050405020304" pitchFamily="18" charset="0"/>
                  <a:ea typeface="黑体" panose="02010609060101010101" pitchFamily="49" charset="-122"/>
                </a:rPr>
                <a:t>• </a:t>
              </a:r>
              <a:r>
                <a:rPr lang="zh-CN" altLang="en-US" sz="1800" b="0" i="0" u="none" strike="noStrike" baseline="0" dirty="0">
                  <a:latin typeface="黑体" panose="02010609060101010101" pitchFamily="49" charset="-122"/>
                  <a:ea typeface="黑体" panose="02010609060101010101" pitchFamily="49" charset="-122"/>
                </a:rPr>
                <a:t>孤对电子间的斥力 </a:t>
              </a:r>
              <a:r>
                <a:rPr lang="en-US" altLang="zh-CN" sz="1800" b="1" i="0" u="none" strike="noStrike" baseline="0" dirty="0">
                  <a:latin typeface="Times New Roman" panose="02020603050405020304" pitchFamily="18" charset="0"/>
                  <a:ea typeface="黑体" panose="02010609060101010101" pitchFamily="49" charset="-122"/>
                </a:rPr>
                <a:t>&gt; </a:t>
              </a:r>
              <a:r>
                <a:rPr lang="zh-CN" altLang="en-US" sz="1800" b="0" i="0" u="none" strike="noStrike" baseline="0" dirty="0">
                  <a:latin typeface="黑体" panose="02010609060101010101" pitchFamily="49" charset="-122"/>
                  <a:ea typeface="黑体" panose="02010609060101010101" pitchFamily="49" charset="-122"/>
                </a:rPr>
                <a:t>孤对电子</a:t>
              </a:r>
              <a:r>
                <a:rPr lang="en-US" altLang="zh-CN" sz="1800" b="1" i="0" u="none" strike="noStrike" baseline="0" dirty="0">
                  <a:latin typeface="Times New Roman" panose="02020603050405020304" pitchFamily="18" charset="0"/>
                  <a:ea typeface="黑体" panose="02010609060101010101" pitchFamily="49" charset="-122"/>
                </a:rPr>
                <a:t>-</a:t>
              </a:r>
              <a:r>
                <a:rPr lang="zh-CN" altLang="en-US" sz="1800" b="0" i="0" u="none" strike="noStrike" baseline="0" dirty="0">
                  <a:latin typeface="黑体" panose="02010609060101010101" pitchFamily="49" charset="-122"/>
                  <a:ea typeface="黑体" panose="02010609060101010101" pitchFamily="49" charset="-122"/>
                </a:rPr>
                <a:t>成键电子对 </a:t>
              </a:r>
              <a:r>
                <a:rPr lang="en-US" altLang="zh-CN" sz="1800" b="1" i="0" u="none" strike="noStrike" baseline="0" dirty="0">
                  <a:latin typeface="Times New Roman" panose="02020603050405020304" pitchFamily="18" charset="0"/>
                  <a:ea typeface="黑体" panose="02010609060101010101" pitchFamily="49" charset="-122"/>
                </a:rPr>
                <a:t>&gt; </a:t>
              </a:r>
              <a:r>
                <a:rPr lang="zh-CN" altLang="en-US" sz="1800" b="0" i="0" u="none" strike="noStrike" baseline="0" dirty="0">
                  <a:latin typeface="黑体" panose="02010609060101010101" pitchFamily="49" charset="-122"/>
                  <a:ea typeface="黑体" panose="02010609060101010101" pitchFamily="49" charset="-122"/>
                </a:rPr>
                <a:t>成键电子对间的斥力； </a:t>
              </a:r>
            </a:p>
            <a:p>
              <a:pPr>
                <a:lnSpc>
                  <a:spcPct val="150000"/>
                </a:lnSpc>
              </a:pPr>
              <a:r>
                <a:rPr lang="en-US" altLang="zh-CN" sz="1800" b="1" i="0" u="none" strike="noStrike" baseline="0" dirty="0">
                  <a:latin typeface="Times New Roman" panose="02020603050405020304" pitchFamily="18" charset="0"/>
                  <a:ea typeface="黑体" panose="02010609060101010101" pitchFamily="49" charset="-122"/>
                </a:rPr>
                <a:t>• </a:t>
              </a:r>
              <a:r>
                <a:rPr lang="zh-CN" altLang="en-US" sz="1800" b="0" i="0" u="none" strike="noStrike" baseline="0" dirty="0">
                  <a:latin typeface="黑体" panose="02010609060101010101" pitchFamily="49" charset="-122"/>
                  <a:ea typeface="黑体" panose="02010609060101010101" pitchFamily="49" charset="-122"/>
                </a:rPr>
                <a:t>叁键 </a:t>
              </a:r>
              <a:r>
                <a:rPr lang="en-US" altLang="zh-CN" sz="1800" b="1" i="0" u="none" strike="noStrike" baseline="0" dirty="0">
                  <a:latin typeface="Times New Roman" panose="02020603050405020304" pitchFamily="18" charset="0"/>
                  <a:ea typeface="黑体" panose="02010609060101010101" pitchFamily="49" charset="-122"/>
                </a:rPr>
                <a:t>&gt; </a:t>
              </a:r>
              <a:r>
                <a:rPr lang="zh-CN" altLang="en-US" sz="1800" b="0" i="0" u="none" strike="noStrike" baseline="0" dirty="0">
                  <a:latin typeface="黑体" panose="02010609060101010101" pitchFamily="49" charset="-122"/>
                  <a:ea typeface="黑体" panose="02010609060101010101" pitchFamily="49" charset="-122"/>
                </a:rPr>
                <a:t>双键 </a:t>
              </a:r>
              <a:r>
                <a:rPr lang="en-US" altLang="zh-CN" sz="1800" b="1" i="0" u="none" strike="noStrike" baseline="0" dirty="0">
                  <a:latin typeface="Times New Roman" panose="02020603050405020304" pitchFamily="18" charset="0"/>
                  <a:ea typeface="黑体" panose="02010609060101010101" pitchFamily="49" charset="-122"/>
                </a:rPr>
                <a:t>&gt; </a:t>
              </a:r>
              <a:r>
                <a:rPr lang="zh-CN" altLang="en-US" sz="1800" b="0" i="0" u="none" strike="noStrike" baseline="0" dirty="0">
                  <a:latin typeface="黑体" panose="02010609060101010101" pitchFamily="49" charset="-122"/>
                  <a:ea typeface="黑体" panose="02010609060101010101" pitchFamily="49" charset="-122"/>
                </a:rPr>
                <a:t>单键。 </a:t>
              </a:r>
              <a:endParaRPr lang="en-US" altLang="zh-CN" sz="1400" dirty="0">
                <a:solidFill>
                  <a:schemeClr val="tx1"/>
                </a:solidFill>
                <a:latin typeface="+mn-ea"/>
                <a:ea typeface="+mn-ea"/>
                <a:cs typeface="+mn-ea"/>
                <a:sym typeface="+mn-lt"/>
              </a:endParaRPr>
            </a:p>
          </p:txBody>
        </p:sp>
        <p:sp>
          <p:nvSpPr>
            <p:cNvPr id="36" name="文本框 35"/>
            <p:cNvSpPr txBox="1"/>
            <p:nvPr>
              <p:custDataLst>
                <p:tags r:id="rId5"/>
              </p:custDataLst>
            </p:nvPr>
          </p:nvSpPr>
          <p:spPr>
            <a:xfrm>
              <a:off x="1037" y="1850"/>
              <a:ext cx="5769" cy="630"/>
            </a:xfrm>
            <a:prstGeom prst="rect">
              <a:avLst/>
            </a:prstGeom>
            <a:noFill/>
          </p:spPr>
          <p:txBody>
            <a:bodyPr wrap="square" rtlCol="0">
              <a:noAutofit/>
            </a:bodyPr>
            <a:lstStyle/>
            <a:p>
              <a:pPr algn="l"/>
              <a:r>
                <a:rPr lang="zh-CN" altLang="en-US" sz="2000" dirty="0">
                  <a:latin typeface="+mn-ea"/>
                  <a:cs typeface="+mn-ea"/>
                  <a:sym typeface="+mn-lt"/>
                </a:rPr>
                <a:t>价层电子对间的</a:t>
              </a:r>
              <a:r>
                <a:rPr lang="zh-CN" altLang="en-US" sz="2000" dirty="0">
                  <a:highlight>
                    <a:srgbClr val="FFFF00"/>
                  </a:highlight>
                  <a:latin typeface="+mn-ea"/>
                  <a:cs typeface="+mn-ea"/>
                  <a:sym typeface="+mn-lt"/>
                </a:rPr>
                <a:t>斥力</a:t>
              </a:r>
              <a:r>
                <a:rPr lang="zh-CN" altLang="en-US" sz="2000" dirty="0">
                  <a:latin typeface="+mn-ea"/>
                  <a:cs typeface="+mn-ea"/>
                  <a:sym typeface="+mn-lt"/>
                </a:rPr>
                <a:t>大小规律</a:t>
              </a:r>
              <a:endParaRPr lang="zh-CN" altLang="en-US" sz="2000" dirty="0">
                <a:solidFill>
                  <a:schemeClr val="tx1"/>
                </a:solidFill>
                <a:latin typeface="+mn-ea"/>
                <a:cs typeface="+mn-ea"/>
                <a:sym typeface="+mn-lt"/>
              </a:endParaRPr>
            </a:p>
          </p:txBody>
        </p:sp>
        <p:sp>
          <p:nvSpPr>
            <p:cNvPr id="37" name="椭圆 36"/>
            <p:cNvSpPr/>
            <p:nvPr>
              <p:custDataLst>
                <p:tags r:id="rId6"/>
              </p:custDataLst>
            </p:nvPr>
          </p:nvSpPr>
          <p:spPr>
            <a:xfrm>
              <a:off x="636" y="2018"/>
              <a:ext cx="294" cy="294"/>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8" name="椭圆 7"/>
          <p:cNvSpPr/>
          <p:nvPr/>
        </p:nvSpPr>
        <p:spPr>
          <a:xfrm>
            <a:off x="7785735" y="3641090"/>
            <a:ext cx="1739900" cy="1737360"/>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1" name="文本框 200"/>
          <p:cNvSpPr txBox="1"/>
          <p:nvPr/>
        </p:nvSpPr>
        <p:spPr>
          <a:xfrm>
            <a:off x="287020" y="186055"/>
            <a:ext cx="11904980" cy="516890"/>
          </a:xfrm>
          <a:prstGeom prst="rect">
            <a:avLst/>
          </a:prstGeom>
          <a:noFill/>
        </p:spPr>
        <p:txBody>
          <a:bodyPr wrap="square" rtlCol="0" anchor="ctr" anchorCtr="0">
            <a:noAutofit/>
          </a:bodyPr>
          <a:lstStyle/>
          <a:p>
            <a:pPr algn="l"/>
            <a:r>
              <a:rPr lang="en-US" altLang="zh-CN" sz="2400" b="1" spc="400" dirty="0">
                <a:solidFill>
                  <a:schemeClr val="tx1"/>
                </a:solidFill>
                <a:effectLst/>
                <a:uFillTx/>
                <a:latin typeface="+mn-ea"/>
                <a:sym typeface="+mn-ea"/>
              </a:rPr>
              <a:t>VSEPR</a:t>
            </a:r>
            <a:r>
              <a:rPr lang="zh-CN" altLang="en-US" sz="2400" b="1" spc="400" dirty="0">
                <a:solidFill>
                  <a:schemeClr val="tx1"/>
                </a:solidFill>
                <a:effectLst/>
                <a:uFillTx/>
                <a:latin typeface="+mn-ea"/>
                <a:sym typeface="+mn-ea"/>
              </a:rPr>
              <a:t>模型</a:t>
            </a:r>
          </a:p>
        </p:txBody>
      </p:sp>
      <p:sp>
        <p:nvSpPr>
          <p:cNvPr id="6" name="矩形 5"/>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p:sp>
        <p:nvSpPr>
          <p:cNvPr id="19" name="椭圆 18"/>
          <p:cNvSpPr/>
          <p:nvPr/>
        </p:nvSpPr>
        <p:spPr>
          <a:xfrm>
            <a:off x="7912735" y="3768090"/>
            <a:ext cx="1739900" cy="1737360"/>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1" name="组合 20"/>
          <p:cNvGrpSpPr/>
          <p:nvPr>
            <p:custDataLst>
              <p:tags r:id="rId1"/>
            </p:custDataLst>
          </p:nvPr>
        </p:nvGrpSpPr>
        <p:grpSpPr>
          <a:xfrm>
            <a:off x="403860" y="1174750"/>
            <a:ext cx="6435090" cy="400050"/>
            <a:chOff x="636" y="1850"/>
            <a:chExt cx="10134" cy="630"/>
          </a:xfrm>
        </p:grpSpPr>
        <p:sp>
          <p:nvSpPr>
            <p:cNvPr id="16" name="文本框 15"/>
            <p:cNvSpPr txBox="1"/>
            <p:nvPr>
              <p:custDataLst>
                <p:tags r:id="rId10"/>
              </p:custDataLst>
            </p:nvPr>
          </p:nvSpPr>
          <p:spPr>
            <a:xfrm>
              <a:off x="1037" y="1850"/>
              <a:ext cx="9733" cy="630"/>
            </a:xfrm>
            <a:prstGeom prst="rect">
              <a:avLst/>
            </a:prstGeom>
            <a:noFill/>
          </p:spPr>
          <p:txBody>
            <a:bodyPr wrap="square" rtlCol="0">
              <a:noAutofit/>
            </a:bodyPr>
            <a:lstStyle/>
            <a:p>
              <a:pPr algn="l"/>
              <a:r>
                <a:rPr lang="zh-CN" altLang="en-US" sz="2000" dirty="0">
                  <a:solidFill>
                    <a:schemeClr val="tx1"/>
                  </a:solidFill>
                  <a:latin typeface="+mn-ea"/>
                  <a:cs typeface="+mn-ea"/>
                  <a:sym typeface="+mn-lt"/>
                </a:rPr>
                <a:t>孤电子数为零时，分子空间构型</a:t>
              </a:r>
              <a:r>
                <a:rPr lang="en-US" altLang="zh-CN" sz="2000" dirty="0">
                  <a:solidFill>
                    <a:schemeClr val="tx1"/>
                  </a:solidFill>
                  <a:latin typeface="+mn-ea"/>
                  <a:cs typeface="+mn-ea"/>
                  <a:sym typeface="+mn-lt"/>
                </a:rPr>
                <a:t>=</a:t>
              </a:r>
              <a:r>
                <a:rPr lang="zh-CN" altLang="en-US" sz="2000" dirty="0">
                  <a:solidFill>
                    <a:schemeClr val="tx1"/>
                  </a:solidFill>
                  <a:latin typeface="+mn-ea"/>
                  <a:cs typeface="+mn-ea"/>
                  <a:sym typeface="+mn-lt"/>
                </a:rPr>
                <a:t>电子对的空间构型</a:t>
              </a:r>
              <a:endParaRPr lang="zh-CN" altLang="en-US" sz="2000" dirty="0">
                <a:solidFill>
                  <a:schemeClr val="tx1"/>
                </a:solidFill>
                <a:highlight>
                  <a:srgbClr val="FFFF00"/>
                </a:highlight>
                <a:latin typeface="+mn-ea"/>
                <a:cs typeface="+mn-ea"/>
                <a:sym typeface="+mn-lt"/>
              </a:endParaRPr>
            </a:p>
          </p:txBody>
        </p:sp>
        <p:sp>
          <p:nvSpPr>
            <p:cNvPr id="20" name="椭圆 19"/>
            <p:cNvSpPr/>
            <p:nvPr>
              <p:custDataLst>
                <p:tags r:id="rId11"/>
              </p:custDataLst>
            </p:nvPr>
          </p:nvSpPr>
          <p:spPr>
            <a:xfrm>
              <a:off x="636" y="2018"/>
              <a:ext cx="294" cy="294"/>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p:custDataLst>
              <p:tags r:id="rId2"/>
            </p:custDataLst>
          </p:nvPr>
        </p:nvGrpSpPr>
        <p:grpSpPr>
          <a:xfrm>
            <a:off x="403860" y="1747202"/>
            <a:ext cx="7508875" cy="2637790"/>
            <a:chOff x="636" y="1850"/>
            <a:chExt cx="11413" cy="4154"/>
          </a:xfrm>
        </p:grpSpPr>
        <p:sp>
          <p:nvSpPr>
            <p:cNvPr id="31" name="文本框 75"/>
            <p:cNvSpPr txBox="1"/>
            <p:nvPr>
              <p:custDataLst>
                <p:tags r:id="rId7"/>
              </p:custDataLst>
            </p:nvPr>
          </p:nvSpPr>
          <p:spPr bwMode="auto">
            <a:xfrm>
              <a:off x="1037" y="2480"/>
              <a:ext cx="11012" cy="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1219200" fontAlgn="base">
                <a:spcBef>
                  <a:spcPts val="1335"/>
                </a:spcBef>
                <a:spcAft>
                  <a:spcPct val="0"/>
                </a:spcAft>
              </a:pPr>
              <a:endParaRPr lang="en-US" altLang="zh-CN" sz="1600" dirty="0">
                <a:solidFill>
                  <a:schemeClr val="tx1"/>
                </a:solidFill>
                <a:latin typeface="+mn-ea"/>
                <a:ea typeface="+mn-ea"/>
                <a:cs typeface="+mn-ea"/>
                <a:sym typeface="+mn-lt"/>
              </a:endParaRPr>
            </a:p>
          </p:txBody>
        </p:sp>
        <p:sp>
          <p:nvSpPr>
            <p:cNvPr id="32" name="文本框 31"/>
            <p:cNvSpPr txBox="1"/>
            <p:nvPr>
              <p:custDataLst>
                <p:tags r:id="rId8"/>
              </p:custDataLst>
            </p:nvPr>
          </p:nvSpPr>
          <p:spPr>
            <a:xfrm>
              <a:off x="1037" y="1850"/>
              <a:ext cx="7035" cy="630"/>
            </a:xfrm>
            <a:prstGeom prst="rect">
              <a:avLst/>
            </a:prstGeom>
            <a:noFill/>
          </p:spPr>
          <p:txBody>
            <a:bodyPr wrap="square" rtlCol="0">
              <a:noAutofit/>
            </a:bodyPr>
            <a:lstStyle/>
            <a:p>
              <a:pPr algn="l"/>
              <a:r>
                <a:rPr lang="zh-CN" altLang="en-US" sz="2000" dirty="0">
                  <a:latin typeface="+mn-ea"/>
                  <a:cs typeface="+mn-ea"/>
                  <a:sym typeface="+mn-lt"/>
                </a:rPr>
                <a:t>孤电子对数不为零时：</a:t>
              </a:r>
              <a:endParaRPr lang="zh-CN" altLang="en-US" sz="2000" dirty="0">
                <a:solidFill>
                  <a:schemeClr val="tx1"/>
                </a:solidFill>
                <a:latin typeface="+mn-ea"/>
                <a:cs typeface="+mn-ea"/>
                <a:sym typeface="+mn-lt"/>
              </a:endParaRPr>
            </a:p>
          </p:txBody>
        </p:sp>
        <p:sp>
          <p:nvSpPr>
            <p:cNvPr id="33" name="椭圆 32"/>
            <p:cNvSpPr/>
            <p:nvPr>
              <p:custDataLst>
                <p:tags r:id="rId9"/>
              </p:custDataLst>
            </p:nvPr>
          </p:nvSpPr>
          <p:spPr>
            <a:xfrm>
              <a:off x="636" y="2018"/>
              <a:ext cx="294" cy="294"/>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4" name="组合 33"/>
          <p:cNvGrpSpPr/>
          <p:nvPr>
            <p:custDataLst>
              <p:tags r:id="rId3"/>
            </p:custDataLst>
          </p:nvPr>
        </p:nvGrpSpPr>
        <p:grpSpPr>
          <a:xfrm>
            <a:off x="403860" y="5683250"/>
            <a:ext cx="7780947" cy="588645"/>
            <a:chOff x="636" y="1850"/>
            <a:chExt cx="12030" cy="927"/>
          </a:xfrm>
        </p:grpSpPr>
        <p:sp>
          <p:nvSpPr>
            <p:cNvPr id="35" name="文本框 75"/>
            <p:cNvSpPr txBox="1"/>
            <p:nvPr>
              <p:custDataLst>
                <p:tags r:id="rId4"/>
              </p:custDataLst>
            </p:nvPr>
          </p:nvSpPr>
          <p:spPr bwMode="auto">
            <a:xfrm>
              <a:off x="1037" y="2480"/>
              <a:ext cx="3913"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nSpc>
                  <a:spcPct val="150000"/>
                </a:lnSpc>
              </a:pPr>
              <a:endParaRPr lang="en-US" altLang="zh-CN" sz="1400" dirty="0">
                <a:solidFill>
                  <a:schemeClr val="tx1"/>
                </a:solidFill>
                <a:latin typeface="+mn-ea"/>
                <a:ea typeface="+mn-ea"/>
                <a:cs typeface="+mn-ea"/>
                <a:sym typeface="+mn-lt"/>
              </a:endParaRPr>
            </a:p>
          </p:txBody>
        </p:sp>
        <mc:AlternateContent xmlns:mc="http://schemas.openxmlformats.org/markup-compatibility/2006">
          <mc:Choice xmlns:a14="http://schemas.microsoft.com/office/drawing/2010/main" Requires="a14">
            <p:sp>
              <p:nvSpPr>
                <p:cNvPr id="36" name="文本框 35"/>
                <p:cNvSpPr txBox="1"/>
                <p:nvPr>
                  <p:custDataLst>
                    <p:tags r:id="rId5"/>
                  </p:custDataLst>
                </p:nvPr>
              </p:nvSpPr>
              <p:spPr>
                <a:xfrm>
                  <a:off x="1037" y="1850"/>
                  <a:ext cx="11629" cy="630"/>
                </a:xfrm>
                <a:prstGeom prst="rect">
                  <a:avLst/>
                </a:prstGeom>
                <a:noFill/>
              </p:spPr>
              <p:txBody>
                <a:bodyPr wrap="square" rtlCol="0">
                  <a:noAutofit/>
                </a:bodyPr>
                <a:lstStyle/>
                <a:p>
                  <a:pPr algn="l"/>
                  <a:r>
                    <a:rPr lang="zh-CN" altLang="en-US" sz="2000" dirty="0">
                      <a:solidFill>
                        <a:schemeClr val="tx1"/>
                      </a:solidFill>
                      <a:latin typeface="+mn-ea"/>
                      <a:cs typeface="+mn-ea"/>
                      <a:sym typeface="+mn-lt"/>
                    </a:rPr>
                    <a:t>判断</a:t>
                  </a:r>
                  <a:r>
                    <a:rPr lang="en-US" altLang="zh-CN" sz="2000" dirty="0">
                      <a:solidFill>
                        <a:schemeClr val="tx1"/>
                      </a:solidFill>
                      <a:latin typeface="+mn-ea"/>
                      <a:cs typeface="+mn-ea"/>
                      <a:sym typeface="+mn-lt"/>
                    </a:rPr>
                    <a:t>IF</a:t>
                  </a:r>
                  <a:r>
                    <a:rPr lang="en-US" altLang="zh-CN" sz="2000" baseline="-25000" dirty="0">
                      <a:solidFill>
                        <a:schemeClr val="tx1"/>
                      </a:solidFill>
                      <a:latin typeface="+mn-ea"/>
                      <a:cs typeface="+mn-ea"/>
                      <a:sym typeface="+mn-lt"/>
                    </a:rPr>
                    <a:t>7</a:t>
                  </a:r>
                  <a:r>
                    <a:rPr lang="zh-CN" altLang="en-US" sz="2000" dirty="0">
                      <a:latin typeface="+mn-ea"/>
                      <a:cs typeface="+mn-ea"/>
                      <a:sym typeface="+mn-lt"/>
                    </a:rPr>
                    <a:t>、</a:t>
                  </a:r>
                  <a:r>
                    <a:rPr lang="en-US" altLang="zh-CN" sz="2000" dirty="0">
                      <a:latin typeface="+mn-ea"/>
                      <a:cs typeface="+mn-ea"/>
                      <a:sym typeface="+mn-lt"/>
                    </a:rPr>
                    <a:t>BrF</a:t>
                  </a:r>
                  <a:r>
                    <a:rPr lang="en-US" altLang="zh-CN" sz="2000" baseline="-25000" dirty="0">
                      <a:latin typeface="+mn-ea"/>
                      <a:cs typeface="+mn-ea"/>
                      <a:sym typeface="+mn-lt"/>
                    </a:rPr>
                    <a:t>3</a:t>
                  </a:r>
                  <a:r>
                    <a:rPr lang="zh-CN" altLang="en-US" sz="2000" dirty="0">
                      <a:latin typeface="+mn-ea"/>
                      <a:cs typeface="+mn-ea"/>
                      <a:sym typeface="+mn-lt"/>
                    </a:rPr>
                    <a:t>、</a:t>
                  </a:r>
                  <a14:m>
                    <m:oMath xmlns:m="http://schemas.openxmlformats.org/officeDocument/2006/math">
                      <m:sSubSup>
                        <m:sSubSupPr>
                          <m:ctrlPr>
                            <a:rPr lang="en-US" altLang="zh-CN" sz="2000" smtClean="0">
                              <a:latin typeface="Cambria Math" panose="02040503050406030204" pitchFamily="18" charset="0"/>
                              <a:cs typeface="+mn-ea"/>
                              <a:sym typeface="+mn-lt"/>
                            </a:rPr>
                          </m:ctrlPr>
                        </m:sSubSupPr>
                        <m:e>
                          <m:r>
                            <m:rPr>
                              <m:sty m:val="p"/>
                            </m:rPr>
                            <a:rPr lang="en-US" altLang="zh-CN" sz="2000" b="0" i="0" smtClean="0">
                              <a:latin typeface="Cambria Math" panose="02040503050406030204" pitchFamily="18" charset="0"/>
                              <a:cs typeface="+mn-ea"/>
                              <a:sym typeface="+mn-lt"/>
                            </a:rPr>
                            <m:t>I</m:t>
                          </m:r>
                        </m:e>
                        <m:sub>
                          <m:r>
                            <a:rPr lang="en-US" altLang="zh-CN" sz="2000" b="0" i="0" smtClean="0">
                              <a:latin typeface="Cambria Math" panose="02040503050406030204" pitchFamily="18" charset="0"/>
                              <a:cs typeface="+mn-ea"/>
                              <a:sym typeface="+mn-lt"/>
                            </a:rPr>
                            <m:t>3</m:t>
                          </m:r>
                        </m:sub>
                        <m:sup>
                          <m:r>
                            <a:rPr lang="en-US" altLang="zh-CN" sz="2000" b="0" i="0" smtClean="0">
                              <a:latin typeface="Cambria Math" panose="02040503050406030204" pitchFamily="18" charset="0"/>
                              <a:cs typeface="+mn-ea"/>
                              <a:sym typeface="+mn-lt"/>
                            </a:rPr>
                            <m:t>−</m:t>
                          </m:r>
                        </m:sup>
                      </m:sSubSup>
                    </m:oMath>
                  </a14:m>
                  <a:r>
                    <a:rPr lang="zh-CN" altLang="en-US" sz="2000" dirty="0">
                      <a:solidFill>
                        <a:schemeClr val="tx1"/>
                      </a:solidFill>
                      <a:latin typeface="+mn-ea"/>
                      <a:cs typeface="+mn-ea"/>
                      <a:sym typeface="+mn-lt"/>
                    </a:rPr>
                    <a:t>的分子几何构型？</a:t>
                  </a:r>
                </a:p>
              </p:txBody>
            </p:sp>
          </mc:Choice>
          <mc:Fallback>
            <p:sp>
              <p:nvSpPr>
                <p:cNvPr id="36" name="文本框 35"/>
                <p:cNvSpPr txBox="1">
                  <a:spLocks noRot="1" noChangeAspect="1" noMove="1" noResize="1" noEditPoints="1" noAdjustHandles="1" noChangeArrowheads="1" noChangeShapeType="1" noTextEdit="1"/>
                </p:cNvSpPr>
                <p:nvPr>
                  <p:custDataLst>
                    <p:tags r:id="rId5"/>
                  </p:custDataLst>
                </p:nvPr>
              </p:nvSpPr>
              <p:spPr>
                <a:xfrm>
                  <a:off x="1037" y="1850"/>
                  <a:ext cx="11629" cy="630"/>
                </a:xfrm>
                <a:prstGeom prst="rect">
                  <a:avLst/>
                </a:prstGeom>
                <a:blipFill>
                  <a:blip r:embed="rId14"/>
                  <a:stretch>
                    <a:fillRect l="-891" t="-7576" b="-25758"/>
                  </a:stretch>
                </a:blipFill>
              </p:spPr>
              <p:txBody>
                <a:bodyPr/>
                <a:lstStyle/>
                <a:p>
                  <a:r>
                    <a:rPr lang="zh-CN" altLang="en-US">
                      <a:noFill/>
                    </a:rPr>
                    <a:t> </a:t>
                  </a:r>
                </a:p>
              </p:txBody>
            </p:sp>
          </mc:Fallback>
        </mc:AlternateContent>
        <p:sp>
          <p:nvSpPr>
            <p:cNvPr id="37" name="椭圆 36"/>
            <p:cNvSpPr/>
            <p:nvPr>
              <p:custDataLst>
                <p:tags r:id="rId6"/>
              </p:custDataLst>
            </p:nvPr>
          </p:nvSpPr>
          <p:spPr>
            <a:xfrm>
              <a:off x="636" y="2018"/>
              <a:ext cx="294" cy="294"/>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aphicFrame>
        <p:nvGraphicFramePr>
          <p:cNvPr id="2" name="表格 1">
            <a:extLst>
              <a:ext uri="{FF2B5EF4-FFF2-40B4-BE49-F238E27FC236}">
                <a16:creationId xmlns:a16="http://schemas.microsoft.com/office/drawing/2014/main" id="{0690635F-80C5-411D-95A5-DC7E668B2318}"/>
              </a:ext>
            </a:extLst>
          </p:cNvPr>
          <p:cNvGraphicFramePr>
            <a:graphicFrameLocks noGrp="1"/>
          </p:cNvGraphicFramePr>
          <p:nvPr>
            <p:extLst>
              <p:ext uri="{D42A27DB-BD31-4B8C-83A1-F6EECF244321}">
                <p14:modId xmlns:p14="http://schemas.microsoft.com/office/powerpoint/2010/main" val="1338690461"/>
              </p:ext>
            </p:extLst>
          </p:nvPr>
        </p:nvGraphicFramePr>
        <p:xfrm>
          <a:off x="412299" y="2219192"/>
          <a:ext cx="7772717" cy="33375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199962825"/>
                    </a:ext>
                  </a:extLst>
                </a:gridCol>
                <a:gridCol w="1467154">
                  <a:extLst>
                    <a:ext uri="{9D8B030D-6E8A-4147-A177-3AD203B41FA5}">
                      <a16:colId xmlns:a16="http://schemas.microsoft.com/office/drawing/2014/main" val="1283716086"/>
                    </a:ext>
                  </a:extLst>
                </a:gridCol>
                <a:gridCol w="1784046">
                  <a:extLst>
                    <a:ext uri="{9D8B030D-6E8A-4147-A177-3AD203B41FA5}">
                      <a16:colId xmlns:a16="http://schemas.microsoft.com/office/drawing/2014/main" val="4106244818"/>
                    </a:ext>
                  </a:extLst>
                </a:gridCol>
                <a:gridCol w="1625600">
                  <a:extLst>
                    <a:ext uri="{9D8B030D-6E8A-4147-A177-3AD203B41FA5}">
                      <a16:colId xmlns:a16="http://schemas.microsoft.com/office/drawing/2014/main" val="1907990675"/>
                    </a:ext>
                  </a:extLst>
                </a:gridCol>
                <a:gridCol w="1270317">
                  <a:extLst>
                    <a:ext uri="{9D8B030D-6E8A-4147-A177-3AD203B41FA5}">
                      <a16:colId xmlns:a16="http://schemas.microsoft.com/office/drawing/2014/main" val="3299161211"/>
                    </a:ext>
                  </a:extLst>
                </a:gridCol>
              </a:tblGrid>
              <a:tr h="370840">
                <a:tc>
                  <a:txBody>
                    <a:bodyPr/>
                    <a:lstStyle/>
                    <a:p>
                      <a:pPr algn="ctr"/>
                      <a:r>
                        <a:rPr lang="zh-CN" altLang="en-US" dirty="0"/>
                        <a:t>价层电子对数</a:t>
                      </a:r>
                    </a:p>
                  </a:txBody>
                  <a:tcPr/>
                </a:tc>
                <a:tc>
                  <a:txBody>
                    <a:bodyPr/>
                    <a:lstStyle/>
                    <a:p>
                      <a:pPr algn="ctr"/>
                      <a:r>
                        <a:rPr lang="zh-CN" altLang="en-US" dirty="0"/>
                        <a:t>孤电子对数</a:t>
                      </a:r>
                    </a:p>
                  </a:txBody>
                  <a:tcPr/>
                </a:tc>
                <a:tc>
                  <a:txBody>
                    <a:bodyPr/>
                    <a:lstStyle/>
                    <a:p>
                      <a:pPr algn="ctr"/>
                      <a:r>
                        <a:rPr lang="zh-CN" altLang="en-US" dirty="0"/>
                        <a:t>电子对几何构型</a:t>
                      </a:r>
                    </a:p>
                  </a:txBody>
                  <a:tcPr/>
                </a:tc>
                <a:tc>
                  <a:txBody>
                    <a:bodyPr/>
                    <a:lstStyle/>
                    <a:p>
                      <a:pPr algn="ctr"/>
                      <a:r>
                        <a:rPr lang="zh-CN" altLang="en-US" dirty="0"/>
                        <a:t>分子几何构型</a:t>
                      </a:r>
                    </a:p>
                  </a:txBody>
                  <a:tcPr/>
                </a:tc>
                <a:tc>
                  <a:txBody>
                    <a:bodyPr/>
                    <a:lstStyle/>
                    <a:p>
                      <a:pPr algn="ctr"/>
                      <a:r>
                        <a:rPr lang="zh-CN" altLang="en-US" dirty="0"/>
                        <a:t>实例</a:t>
                      </a:r>
                    </a:p>
                  </a:txBody>
                  <a:tcPr/>
                </a:tc>
                <a:extLst>
                  <a:ext uri="{0D108BD9-81ED-4DB2-BD59-A6C34878D82A}">
                    <a16:rowId xmlns:a16="http://schemas.microsoft.com/office/drawing/2014/main" val="2516039237"/>
                  </a:ext>
                </a:extLst>
              </a:tr>
              <a:tr h="370840">
                <a:tc>
                  <a:txBody>
                    <a:bodyPr/>
                    <a:lstStyle/>
                    <a:p>
                      <a:pPr algn="ctr"/>
                      <a:r>
                        <a:rPr lang="en-US" altLang="zh-CN" dirty="0"/>
                        <a:t>3</a:t>
                      </a:r>
                      <a:endParaRPr lang="zh-CN" altLang="en-US" dirty="0"/>
                    </a:p>
                  </a:txBody>
                  <a:tcPr/>
                </a:tc>
                <a:tc>
                  <a:txBody>
                    <a:bodyPr/>
                    <a:lstStyle/>
                    <a:p>
                      <a:pPr algn="ctr"/>
                      <a:r>
                        <a:rPr lang="en-US" altLang="zh-CN" dirty="0"/>
                        <a:t>1</a:t>
                      </a:r>
                      <a:endParaRPr lang="zh-CN" altLang="en-US" dirty="0"/>
                    </a:p>
                  </a:txBody>
                  <a:tcPr/>
                </a:tc>
                <a:tc>
                  <a:txBody>
                    <a:bodyPr/>
                    <a:lstStyle/>
                    <a:p>
                      <a:pPr algn="ctr"/>
                      <a:r>
                        <a:rPr lang="zh-CN" altLang="en-US" dirty="0"/>
                        <a:t>平面三角形</a:t>
                      </a:r>
                    </a:p>
                  </a:txBody>
                  <a:tcPr/>
                </a:tc>
                <a:tc>
                  <a:txBody>
                    <a:bodyPr/>
                    <a:lstStyle/>
                    <a:p>
                      <a:pPr algn="ctr"/>
                      <a:r>
                        <a:rPr lang="en-US" altLang="zh-CN" dirty="0"/>
                        <a:t>V</a:t>
                      </a:r>
                      <a:r>
                        <a:rPr lang="zh-CN" altLang="en-US" dirty="0"/>
                        <a:t>形</a:t>
                      </a:r>
                    </a:p>
                  </a:txBody>
                  <a:tcPr/>
                </a:tc>
                <a:tc>
                  <a:txBody>
                    <a:bodyPr/>
                    <a:lstStyle/>
                    <a:p>
                      <a:pPr algn="ctr"/>
                      <a:r>
                        <a:rPr lang="en-US" altLang="zh-CN" sz="1800" kern="1200" dirty="0">
                          <a:solidFill>
                            <a:schemeClr val="dk1"/>
                          </a:solidFill>
                          <a:latin typeface="+mn-lt"/>
                          <a:ea typeface="+mn-ea"/>
                          <a:cs typeface="+mn-cs"/>
                        </a:rPr>
                        <a:t>SnCl</a:t>
                      </a:r>
                      <a:r>
                        <a:rPr lang="en-US" altLang="zh-CN" sz="1800" kern="1200" baseline="-25000" dirty="0">
                          <a:solidFill>
                            <a:schemeClr val="dk1"/>
                          </a:solidFill>
                          <a:latin typeface="+mn-lt"/>
                          <a:ea typeface="+mn-ea"/>
                          <a:cs typeface="+mn-cs"/>
                        </a:rPr>
                        <a:t>2</a:t>
                      </a:r>
                      <a:endParaRPr lang="en-US" altLang="zh-CN" sz="1800" kern="1200" dirty="0">
                        <a:solidFill>
                          <a:schemeClr val="dk1"/>
                        </a:solidFill>
                        <a:latin typeface="+mn-lt"/>
                        <a:ea typeface="+mn-ea"/>
                        <a:cs typeface="+mn-cs"/>
                      </a:endParaRPr>
                    </a:p>
                  </a:txBody>
                  <a:tcPr/>
                </a:tc>
                <a:extLst>
                  <a:ext uri="{0D108BD9-81ED-4DB2-BD59-A6C34878D82A}">
                    <a16:rowId xmlns:a16="http://schemas.microsoft.com/office/drawing/2014/main" val="2179324119"/>
                  </a:ext>
                </a:extLst>
              </a:tr>
              <a:tr h="370840">
                <a:tc>
                  <a:txBody>
                    <a:bodyPr/>
                    <a:lstStyle/>
                    <a:p>
                      <a:pPr algn="ctr"/>
                      <a:r>
                        <a:rPr lang="en-US" altLang="zh-CN" dirty="0"/>
                        <a:t>4</a:t>
                      </a:r>
                      <a:endParaRPr lang="zh-CN" altLang="en-US" dirty="0"/>
                    </a:p>
                  </a:txBody>
                  <a:tcPr/>
                </a:tc>
                <a:tc>
                  <a:txBody>
                    <a:bodyPr/>
                    <a:lstStyle/>
                    <a:p>
                      <a:pPr algn="ctr"/>
                      <a:r>
                        <a:rPr lang="en-US" altLang="zh-CN" dirty="0"/>
                        <a:t>1</a:t>
                      </a:r>
                      <a:endParaRPr lang="zh-CN" altLang="en-US" dirty="0"/>
                    </a:p>
                  </a:txBody>
                  <a:tcPr/>
                </a:tc>
                <a:tc>
                  <a:txBody>
                    <a:bodyPr/>
                    <a:lstStyle/>
                    <a:p>
                      <a:pPr algn="ctr"/>
                      <a:r>
                        <a:rPr lang="zh-CN" altLang="en-US" dirty="0"/>
                        <a:t>四面体</a:t>
                      </a:r>
                    </a:p>
                  </a:txBody>
                  <a:tcPr/>
                </a:tc>
                <a:tc>
                  <a:txBody>
                    <a:bodyPr/>
                    <a:lstStyle/>
                    <a:p>
                      <a:pPr algn="ctr"/>
                      <a:r>
                        <a:rPr lang="zh-CN" altLang="en-US" dirty="0"/>
                        <a:t>三角锥</a:t>
                      </a:r>
                    </a:p>
                  </a:txBody>
                  <a:tcPr/>
                </a:tc>
                <a:tc>
                  <a:txBody>
                    <a:bodyPr/>
                    <a:lstStyle/>
                    <a:p>
                      <a:pPr algn="ctr"/>
                      <a:r>
                        <a:rPr lang="en-US" altLang="zh-CN" dirty="0"/>
                        <a:t>NH</a:t>
                      </a:r>
                      <a:r>
                        <a:rPr lang="en-US" altLang="zh-CN" baseline="-25000" dirty="0"/>
                        <a:t>3</a:t>
                      </a:r>
                      <a:endParaRPr lang="zh-CN" altLang="en-US" baseline="-25000" dirty="0"/>
                    </a:p>
                  </a:txBody>
                  <a:tcPr/>
                </a:tc>
                <a:extLst>
                  <a:ext uri="{0D108BD9-81ED-4DB2-BD59-A6C34878D82A}">
                    <a16:rowId xmlns:a16="http://schemas.microsoft.com/office/drawing/2014/main" val="619055066"/>
                  </a:ext>
                </a:extLst>
              </a:tr>
              <a:tr h="370840">
                <a:tc>
                  <a:txBody>
                    <a:bodyPr/>
                    <a:lstStyle/>
                    <a:p>
                      <a:pPr algn="ctr"/>
                      <a:r>
                        <a:rPr lang="en-US" altLang="zh-CN" dirty="0"/>
                        <a:t>4</a:t>
                      </a:r>
                      <a:endParaRPr lang="zh-CN" altLang="en-US" dirty="0"/>
                    </a:p>
                  </a:txBody>
                  <a:tcPr/>
                </a:tc>
                <a:tc>
                  <a:txBody>
                    <a:bodyPr/>
                    <a:lstStyle/>
                    <a:p>
                      <a:pPr algn="ctr"/>
                      <a:r>
                        <a:rPr lang="en-US" altLang="zh-CN" dirty="0"/>
                        <a:t>2</a:t>
                      </a:r>
                      <a:endParaRPr lang="zh-CN" altLang="en-US" dirty="0"/>
                    </a:p>
                  </a:txBody>
                  <a:tcPr/>
                </a:tc>
                <a:tc>
                  <a:txBody>
                    <a:bodyPr/>
                    <a:lstStyle/>
                    <a:p>
                      <a:pPr algn="ctr"/>
                      <a:r>
                        <a:rPr lang="zh-CN" altLang="en-US" dirty="0"/>
                        <a:t>四面体</a:t>
                      </a:r>
                    </a:p>
                  </a:txBody>
                  <a:tcPr/>
                </a:tc>
                <a:tc>
                  <a:txBody>
                    <a:bodyPr/>
                    <a:lstStyle/>
                    <a:p>
                      <a:pPr algn="ctr"/>
                      <a:r>
                        <a:rPr lang="en-US" altLang="zh-CN" dirty="0"/>
                        <a:t>V</a:t>
                      </a:r>
                      <a:r>
                        <a:rPr lang="zh-CN" altLang="en-US" dirty="0"/>
                        <a:t>形</a:t>
                      </a:r>
                    </a:p>
                  </a:txBody>
                  <a:tcPr/>
                </a:tc>
                <a:tc>
                  <a:txBody>
                    <a:bodyPr/>
                    <a:lstStyle/>
                    <a:p>
                      <a:pPr algn="ctr"/>
                      <a:r>
                        <a:rPr lang="en-US" altLang="zh-CN" dirty="0"/>
                        <a:t>H</a:t>
                      </a:r>
                      <a:r>
                        <a:rPr lang="en-US" altLang="zh-CN" baseline="-25000" dirty="0"/>
                        <a:t>2</a:t>
                      </a:r>
                      <a:r>
                        <a:rPr lang="en-US" altLang="zh-CN" baseline="0" dirty="0"/>
                        <a:t>O</a:t>
                      </a:r>
                      <a:endParaRPr lang="zh-CN" altLang="en-US" baseline="-25000" dirty="0"/>
                    </a:p>
                  </a:txBody>
                  <a:tcPr/>
                </a:tc>
                <a:extLst>
                  <a:ext uri="{0D108BD9-81ED-4DB2-BD59-A6C34878D82A}">
                    <a16:rowId xmlns:a16="http://schemas.microsoft.com/office/drawing/2014/main" val="1909710040"/>
                  </a:ext>
                </a:extLst>
              </a:tr>
              <a:tr h="370840">
                <a:tc>
                  <a:txBody>
                    <a:bodyPr/>
                    <a:lstStyle/>
                    <a:p>
                      <a:pPr algn="ctr"/>
                      <a:r>
                        <a:rPr lang="en-US" altLang="zh-CN" dirty="0"/>
                        <a:t>6</a:t>
                      </a:r>
                      <a:endParaRPr lang="zh-CN" altLang="en-US" dirty="0"/>
                    </a:p>
                  </a:txBody>
                  <a:tcPr/>
                </a:tc>
                <a:tc>
                  <a:txBody>
                    <a:bodyPr/>
                    <a:lstStyle/>
                    <a:p>
                      <a:pPr algn="ctr"/>
                      <a:r>
                        <a:rPr lang="en-US" altLang="zh-CN" dirty="0"/>
                        <a:t>1</a:t>
                      </a:r>
                      <a:endParaRPr lang="zh-CN" altLang="en-US" dirty="0"/>
                    </a:p>
                  </a:txBody>
                  <a:tcPr/>
                </a:tc>
                <a:tc>
                  <a:txBody>
                    <a:bodyPr/>
                    <a:lstStyle/>
                    <a:p>
                      <a:pPr algn="ctr"/>
                      <a:r>
                        <a:rPr lang="zh-CN" altLang="en-US" dirty="0"/>
                        <a:t>八面体</a:t>
                      </a:r>
                    </a:p>
                  </a:txBody>
                  <a:tcPr/>
                </a:tc>
                <a:tc>
                  <a:txBody>
                    <a:bodyPr/>
                    <a:lstStyle/>
                    <a:p>
                      <a:pPr algn="ctr"/>
                      <a:r>
                        <a:rPr lang="zh-CN" altLang="en-US" dirty="0"/>
                        <a:t>四方锥</a:t>
                      </a:r>
                    </a:p>
                  </a:txBody>
                  <a:tcPr/>
                </a:tc>
                <a:tc>
                  <a:txBody>
                    <a:bodyPr/>
                    <a:lstStyle/>
                    <a:p>
                      <a:pPr algn="ctr"/>
                      <a:r>
                        <a:rPr lang="en-US" altLang="zh-CN" dirty="0"/>
                        <a:t>IF</a:t>
                      </a:r>
                      <a:r>
                        <a:rPr lang="en-US" altLang="zh-CN" baseline="-25000" dirty="0"/>
                        <a:t>5</a:t>
                      </a:r>
                      <a:endParaRPr lang="zh-CN" altLang="en-US" baseline="-25000" dirty="0"/>
                    </a:p>
                  </a:txBody>
                  <a:tcPr/>
                </a:tc>
                <a:extLst>
                  <a:ext uri="{0D108BD9-81ED-4DB2-BD59-A6C34878D82A}">
                    <a16:rowId xmlns:a16="http://schemas.microsoft.com/office/drawing/2014/main" val="943814628"/>
                  </a:ext>
                </a:extLst>
              </a:tr>
              <a:tr h="370840">
                <a:tc>
                  <a:txBody>
                    <a:bodyPr/>
                    <a:lstStyle/>
                    <a:p>
                      <a:pPr algn="ctr"/>
                      <a:r>
                        <a:rPr lang="en-US" altLang="zh-CN" dirty="0"/>
                        <a:t>6</a:t>
                      </a:r>
                      <a:endParaRPr lang="zh-CN" altLang="en-US" dirty="0"/>
                    </a:p>
                  </a:txBody>
                  <a:tcPr/>
                </a:tc>
                <a:tc>
                  <a:txBody>
                    <a:bodyPr/>
                    <a:lstStyle/>
                    <a:p>
                      <a:pPr algn="ctr"/>
                      <a:r>
                        <a:rPr lang="en-US" altLang="zh-CN" dirty="0"/>
                        <a:t>2</a:t>
                      </a:r>
                      <a:endParaRPr lang="zh-CN" altLang="en-US" dirty="0"/>
                    </a:p>
                  </a:txBody>
                  <a:tcPr/>
                </a:tc>
                <a:tc>
                  <a:txBody>
                    <a:bodyPr/>
                    <a:lstStyle/>
                    <a:p>
                      <a:pPr algn="ctr"/>
                      <a:r>
                        <a:rPr lang="zh-CN" altLang="en-US" dirty="0"/>
                        <a:t>八面体</a:t>
                      </a:r>
                    </a:p>
                  </a:txBody>
                  <a:tcPr/>
                </a:tc>
                <a:tc>
                  <a:txBody>
                    <a:bodyPr/>
                    <a:lstStyle/>
                    <a:p>
                      <a:pPr algn="ctr"/>
                      <a:r>
                        <a:rPr lang="zh-CN" altLang="en-US" dirty="0"/>
                        <a:t>平面正方形</a:t>
                      </a:r>
                    </a:p>
                  </a:txBody>
                  <a:tcPr/>
                </a:tc>
                <a:tc>
                  <a:txBody>
                    <a:bodyPr/>
                    <a:lstStyle/>
                    <a:p>
                      <a:pPr algn="ctr"/>
                      <a:r>
                        <a:rPr lang="en-US" altLang="zh-CN" dirty="0"/>
                        <a:t>XeF</a:t>
                      </a:r>
                      <a:r>
                        <a:rPr lang="en-US" altLang="zh-CN" baseline="-25000" dirty="0"/>
                        <a:t>4</a:t>
                      </a:r>
                      <a:endParaRPr lang="zh-CN" altLang="en-US" baseline="30000" dirty="0"/>
                    </a:p>
                  </a:txBody>
                  <a:tcPr/>
                </a:tc>
                <a:extLst>
                  <a:ext uri="{0D108BD9-81ED-4DB2-BD59-A6C34878D82A}">
                    <a16:rowId xmlns:a16="http://schemas.microsoft.com/office/drawing/2014/main" val="221474216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1</a:t>
                      </a:r>
                      <a:endParaRPr lang="zh-CN" altLang="en-US" dirty="0"/>
                    </a:p>
                  </a:txBody>
                  <a:tcPr/>
                </a:tc>
                <a:tc>
                  <a:txBody>
                    <a:bodyPr/>
                    <a:lstStyle/>
                    <a:p>
                      <a:pPr algn="ctr"/>
                      <a:r>
                        <a:rPr lang="zh-CN" altLang="en-US" dirty="0"/>
                        <a:t>三角双锥</a:t>
                      </a:r>
                    </a:p>
                  </a:txBody>
                  <a:tcPr/>
                </a:tc>
                <a:tc>
                  <a:txBody>
                    <a:bodyPr/>
                    <a:lstStyle/>
                    <a:p>
                      <a:pPr algn="ctr"/>
                      <a:r>
                        <a:rPr lang="zh-CN" altLang="en-US" dirty="0"/>
                        <a:t>变形四面体</a:t>
                      </a:r>
                    </a:p>
                  </a:txBody>
                  <a:tcPr/>
                </a:tc>
                <a:tc>
                  <a:txBody>
                    <a:bodyPr/>
                    <a:lstStyle/>
                    <a:p>
                      <a:pPr algn="ctr"/>
                      <a:r>
                        <a:rPr lang="en-US" altLang="zh-CN" dirty="0"/>
                        <a:t>SF</a:t>
                      </a:r>
                      <a:r>
                        <a:rPr lang="en-US" altLang="zh-CN" baseline="-25000" dirty="0"/>
                        <a:t>4</a:t>
                      </a:r>
                      <a:endParaRPr lang="zh-CN" altLang="en-US" baseline="30000" dirty="0"/>
                    </a:p>
                  </a:txBody>
                  <a:tcPr/>
                </a:tc>
                <a:extLst>
                  <a:ext uri="{0D108BD9-81ED-4DB2-BD59-A6C34878D82A}">
                    <a16:rowId xmlns:a16="http://schemas.microsoft.com/office/drawing/2014/main" val="2381858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2</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三角双锥</a:t>
                      </a:r>
                    </a:p>
                  </a:txBody>
                  <a:tcPr/>
                </a:tc>
                <a:tc>
                  <a:txBody>
                    <a:bodyPr/>
                    <a:lstStyle/>
                    <a:p>
                      <a:pPr algn="ctr"/>
                      <a:r>
                        <a:rPr lang="en-US" altLang="zh-CN" dirty="0"/>
                        <a:t>T</a:t>
                      </a:r>
                      <a:r>
                        <a:rPr lang="zh-CN" altLang="en-US" dirty="0"/>
                        <a:t>形</a:t>
                      </a:r>
                    </a:p>
                  </a:txBody>
                  <a:tcPr/>
                </a:tc>
                <a:tc>
                  <a:txBody>
                    <a:bodyPr/>
                    <a:lstStyle/>
                    <a:p>
                      <a:pPr algn="ctr"/>
                      <a:r>
                        <a:rPr lang="en-US" altLang="zh-CN" baseline="0" dirty="0"/>
                        <a:t>ClF</a:t>
                      </a:r>
                      <a:r>
                        <a:rPr lang="en-US" altLang="zh-CN" baseline="-25000" dirty="0"/>
                        <a:t>3</a:t>
                      </a:r>
                      <a:endParaRPr lang="zh-CN" altLang="en-US" baseline="0" dirty="0"/>
                    </a:p>
                  </a:txBody>
                  <a:tcPr/>
                </a:tc>
                <a:extLst>
                  <a:ext uri="{0D108BD9-81ED-4DB2-BD59-A6C34878D82A}">
                    <a16:rowId xmlns:a16="http://schemas.microsoft.com/office/drawing/2014/main" val="39981135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tc>
                  <a:txBody>
                    <a:bodyPr/>
                    <a:lstStyle/>
                    <a:p>
                      <a:pPr algn="ctr"/>
                      <a:r>
                        <a:rPr lang="en-US" altLang="zh-CN" dirty="0"/>
                        <a:t>3</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三角双锥</a:t>
                      </a:r>
                    </a:p>
                  </a:txBody>
                  <a:tcPr/>
                </a:tc>
                <a:tc>
                  <a:txBody>
                    <a:bodyPr/>
                    <a:lstStyle/>
                    <a:p>
                      <a:pPr algn="ctr"/>
                      <a:r>
                        <a:rPr lang="zh-CN" altLang="en-US" dirty="0"/>
                        <a:t>直线形</a:t>
                      </a:r>
                    </a:p>
                  </a:txBody>
                  <a:tcPr/>
                </a:tc>
                <a:tc>
                  <a:txBody>
                    <a:bodyPr/>
                    <a:lstStyle/>
                    <a:p>
                      <a:pPr algn="ctr"/>
                      <a:r>
                        <a:rPr lang="en-US" altLang="zh-CN" baseline="0" dirty="0"/>
                        <a:t>XeF</a:t>
                      </a:r>
                      <a:r>
                        <a:rPr lang="en-US" altLang="zh-CN" baseline="-25000" dirty="0"/>
                        <a:t>2</a:t>
                      </a:r>
                      <a:endParaRPr lang="zh-CN" altLang="en-US" baseline="0" dirty="0"/>
                    </a:p>
                  </a:txBody>
                  <a:tcPr/>
                </a:tc>
                <a:extLst>
                  <a:ext uri="{0D108BD9-81ED-4DB2-BD59-A6C34878D82A}">
                    <a16:rowId xmlns:a16="http://schemas.microsoft.com/office/drawing/2014/main" val="3201419858"/>
                  </a:ext>
                </a:extLst>
              </a:tr>
            </a:tbl>
          </a:graphicData>
        </a:graphic>
      </p:graphicFrame>
      <p:pic>
        <p:nvPicPr>
          <p:cNvPr id="1026" name="Picture 2" descr="SF4路易斯结构，分子几何，杂交，和MO图-技术科学家万博网页版 - 万博网页版,万博体育app手机版登录">
            <a:extLst>
              <a:ext uri="{FF2B5EF4-FFF2-40B4-BE49-F238E27FC236}">
                <a16:creationId xmlns:a16="http://schemas.microsoft.com/office/drawing/2014/main" id="{DC1B78FD-F09E-53C6-A48F-8B204C2248B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70733" y="171990"/>
            <a:ext cx="2247121" cy="153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709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文本框 200"/>
          <p:cNvSpPr txBox="1"/>
          <p:nvPr/>
        </p:nvSpPr>
        <p:spPr>
          <a:xfrm>
            <a:off x="287020" y="186055"/>
            <a:ext cx="11904980" cy="516890"/>
          </a:xfrm>
          <a:prstGeom prst="rect">
            <a:avLst/>
          </a:prstGeom>
          <a:noFill/>
        </p:spPr>
        <p:txBody>
          <a:bodyPr wrap="square" rtlCol="0" anchor="ctr" anchorCtr="0">
            <a:noAutofit/>
          </a:bodyPr>
          <a:lstStyle/>
          <a:p>
            <a:pPr algn="l"/>
            <a:r>
              <a:rPr lang="zh-CN" altLang="en-US" sz="2400" b="1" spc="400" dirty="0">
                <a:latin typeface="+mn-ea"/>
                <a:sym typeface="+mn-ea"/>
              </a:rPr>
              <a:t>分子轨道理论</a:t>
            </a:r>
            <a:endParaRPr lang="zh-CN" altLang="en-US" sz="2400" b="1" spc="400" dirty="0">
              <a:solidFill>
                <a:schemeClr val="tx1"/>
              </a:solidFill>
              <a:effectLst/>
              <a:uFillTx/>
              <a:latin typeface="+mn-ea"/>
              <a:sym typeface="+mn-ea"/>
            </a:endParaRPr>
          </a:p>
        </p:txBody>
      </p:sp>
      <p:sp>
        <p:nvSpPr>
          <p:cNvPr id="65" name="椭圆 64"/>
          <p:cNvSpPr/>
          <p:nvPr>
            <p:custDataLst>
              <p:tags r:id="rId2"/>
            </p:custDataLst>
          </p:nvPr>
        </p:nvSpPr>
        <p:spPr>
          <a:xfrm>
            <a:off x="411130" y="968375"/>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任意多边形 70"/>
          <p:cNvSpPr/>
          <p:nvPr>
            <p:custDataLst>
              <p:tags r:id="rId3"/>
            </p:custDataLst>
          </p:nvPr>
        </p:nvSpPr>
        <p:spPr>
          <a:xfrm>
            <a:off x="626395" y="1207770"/>
            <a:ext cx="361315" cy="325120"/>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78" name="椭圆 77"/>
          <p:cNvSpPr/>
          <p:nvPr>
            <p:custDataLst>
              <p:tags r:id="rId4"/>
            </p:custDataLst>
          </p:nvPr>
        </p:nvSpPr>
        <p:spPr>
          <a:xfrm>
            <a:off x="411130" y="3483663"/>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任意多边形 88"/>
          <p:cNvSpPr/>
          <p:nvPr>
            <p:custDataLst>
              <p:tags r:id="rId5"/>
            </p:custDataLst>
          </p:nvPr>
        </p:nvSpPr>
        <p:spPr>
          <a:xfrm>
            <a:off x="612425" y="3684958"/>
            <a:ext cx="389255" cy="3892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mn-ea"/>
            </a:endParaRPr>
          </a:p>
        </p:txBody>
      </p:sp>
      <p:sp>
        <p:nvSpPr>
          <p:cNvPr id="83" name="椭圆 82"/>
          <p:cNvSpPr/>
          <p:nvPr>
            <p:custDataLst>
              <p:tags r:id="rId6"/>
            </p:custDataLst>
          </p:nvPr>
        </p:nvSpPr>
        <p:spPr>
          <a:xfrm>
            <a:off x="411130" y="4993440"/>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任意多边形 89"/>
          <p:cNvSpPr/>
          <p:nvPr>
            <p:custDataLst>
              <p:tags r:id="rId7"/>
            </p:custDataLst>
          </p:nvPr>
        </p:nvSpPr>
        <p:spPr>
          <a:xfrm>
            <a:off x="644175" y="5254425"/>
            <a:ext cx="324485" cy="30543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73" name="椭圆 72"/>
          <p:cNvSpPr/>
          <p:nvPr>
            <p:custDataLst>
              <p:tags r:id="rId8"/>
            </p:custDataLst>
          </p:nvPr>
        </p:nvSpPr>
        <p:spPr>
          <a:xfrm>
            <a:off x="411130" y="2243772"/>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任意多边形 90"/>
          <p:cNvSpPr/>
          <p:nvPr>
            <p:custDataLst>
              <p:tags r:id="rId9"/>
            </p:custDataLst>
          </p:nvPr>
        </p:nvSpPr>
        <p:spPr>
          <a:xfrm>
            <a:off x="680370" y="2483167"/>
            <a:ext cx="252730" cy="3130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96" h="4550">
                <a:moveTo>
                  <a:pt x="0" y="616"/>
                </a:moveTo>
                <a:lnTo>
                  <a:pt x="0" y="600"/>
                </a:lnTo>
                <a:cubicBezTo>
                  <a:pt x="-10" y="262"/>
                  <a:pt x="331" y="-8"/>
                  <a:pt x="601" y="0"/>
                </a:cubicBezTo>
                <a:lnTo>
                  <a:pt x="616" y="0"/>
                </a:lnTo>
                <a:lnTo>
                  <a:pt x="1010" y="0"/>
                </a:lnTo>
                <a:lnTo>
                  <a:pt x="1014" y="0"/>
                </a:lnTo>
                <a:lnTo>
                  <a:pt x="1019" y="0"/>
                </a:lnTo>
                <a:lnTo>
                  <a:pt x="2677" y="0"/>
                </a:lnTo>
                <a:lnTo>
                  <a:pt x="2683" y="0"/>
                </a:lnTo>
                <a:lnTo>
                  <a:pt x="2689" y="0"/>
                </a:lnTo>
                <a:lnTo>
                  <a:pt x="2689" y="0"/>
                </a:lnTo>
                <a:lnTo>
                  <a:pt x="3080" y="0"/>
                </a:lnTo>
                <a:lnTo>
                  <a:pt x="3096" y="0"/>
                </a:lnTo>
                <a:cubicBezTo>
                  <a:pt x="3434" y="-10"/>
                  <a:pt x="3704" y="331"/>
                  <a:pt x="3696" y="601"/>
                </a:cubicBezTo>
                <a:lnTo>
                  <a:pt x="3696" y="616"/>
                </a:lnTo>
                <a:lnTo>
                  <a:pt x="3696" y="3934"/>
                </a:lnTo>
                <a:lnTo>
                  <a:pt x="3696" y="3950"/>
                </a:lnTo>
                <a:cubicBezTo>
                  <a:pt x="3706" y="4288"/>
                  <a:pt x="3365" y="4558"/>
                  <a:pt x="3095" y="4550"/>
                </a:cubicBezTo>
                <a:lnTo>
                  <a:pt x="3080" y="4550"/>
                </a:lnTo>
                <a:lnTo>
                  <a:pt x="616" y="4550"/>
                </a:lnTo>
                <a:lnTo>
                  <a:pt x="600" y="4550"/>
                </a:lnTo>
                <a:cubicBezTo>
                  <a:pt x="262" y="4560"/>
                  <a:pt x="-8" y="4219"/>
                  <a:pt x="0" y="3949"/>
                </a:cubicBezTo>
                <a:lnTo>
                  <a:pt x="0" y="3934"/>
                </a:lnTo>
                <a:lnTo>
                  <a:pt x="0" y="616"/>
                </a:lnTo>
                <a:close/>
                <a:moveTo>
                  <a:pt x="405" y="413"/>
                </a:moveTo>
                <a:lnTo>
                  <a:pt x="810" y="413"/>
                </a:lnTo>
                <a:lnTo>
                  <a:pt x="810" y="1043"/>
                </a:lnTo>
                <a:lnTo>
                  <a:pt x="810" y="1048"/>
                </a:lnTo>
                <a:cubicBezTo>
                  <a:pt x="807" y="1152"/>
                  <a:pt x="911" y="1256"/>
                  <a:pt x="1013" y="1252"/>
                </a:cubicBezTo>
                <a:lnTo>
                  <a:pt x="1019" y="1252"/>
                </a:lnTo>
                <a:lnTo>
                  <a:pt x="2677" y="1252"/>
                </a:lnTo>
                <a:lnTo>
                  <a:pt x="2682" y="1252"/>
                </a:lnTo>
                <a:cubicBezTo>
                  <a:pt x="2786" y="1256"/>
                  <a:pt x="2890" y="1151"/>
                  <a:pt x="2886" y="1049"/>
                </a:cubicBezTo>
                <a:lnTo>
                  <a:pt x="2886" y="1043"/>
                </a:lnTo>
                <a:lnTo>
                  <a:pt x="2886" y="413"/>
                </a:lnTo>
                <a:lnTo>
                  <a:pt x="3291" y="413"/>
                </a:lnTo>
                <a:lnTo>
                  <a:pt x="3291" y="4137"/>
                </a:lnTo>
                <a:lnTo>
                  <a:pt x="405" y="4137"/>
                </a:lnTo>
                <a:lnTo>
                  <a:pt x="405" y="413"/>
                </a:lnTo>
                <a:close/>
                <a:moveTo>
                  <a:pt x="1149" y="413"/>
                </a:moveTo>
                <a:lnTo>
                  <a:pt x="2548" y="413"/>
                </a:lnTo>
                <a:lnTo>
                  <a:pt x="2548" y="979"/>
                </a:lnTo>
                <a:lnTo>
                  <a:pt x="1149" y="979"/>
                </a:lnTo>
                <a:lnTo>
                  <a:pt x="1149" y="413"/>
                </a:lnTo>
                <a:close/>
                <a:moveTo>
                  <a:pt x="876" y="1750"/>
                </a:moveTo>
                <a:lnTo>
                  <a:pt x="2887" y="1750"/>
                </a:lnTo>
                <a:lnTo>
                  <a:pt x="2887" y="1752"/>
                </a:lnTo>
                <a:cubicBezTo>
                  <a:pt x="2977" y="1760"/>
                  <a:pt x="3055" y="1854"/>
                  <a:pt x="3051" y="1942"/>
                </a:cubicBezTo>
                <a:cubicBezTo>
                  <a:pt x="3056" y="2040"/>
                  <a:pt x="2967" y="2123"/>
                  <a:pt x="2887" y="2131"/>
                </a:cubicBezTo>
                <a:lnTo>
                  <a:pt x="2887" y="2133"/>
                </a:lnTo>
                <a:lnTo>
                  <a:pt x="876" y="2133"/>
                </a:lnTo>
                <a:lnTo>
                  <a:pt x="876" y="2133"/>
                </a:lnTo>
                <a:lnTo>
                  <a:pt x="874" y="2133"/>
                </a:lnTo>
                <a:lnTo>
                  <a:pt x="869" y="2133"/>
                </a:lnTo>
                <a:lnTo>
                  <a:pt x="864" y="2133"/>
                </a:lnTo>
                <a:cubicBezTo>
                  <a:pt x="757" y="2137"/>
                  <a:pt x="671" y="2038"/>
                  <a:pt x="673" y="1942"/>
                </a:cubicBezTo>
                <a:cubicBezTo>
                  <a:pt x="670" y="1834"/>
                  <a:pt x="768" y="1748"/>
                  <a:pt x="864" y="1750"/>
                </a:cubicBezTo>
                <a:lnTo>
                  <a:pt x="869" y="1750"/>
                </a:lnTo>
                <a:lnTo>
                  <a:pt x="874" y="1751"/>
                </a:lnTo>
                <a:lnTo>
                  <a:pt x="876" y="1751"/>
                </a:lnTo>
                <a:lnTo>
                  <a:pt x="876" y="1750"/>
                </a:lnTo>
                <a:close/>
                <a:moveTo>
                  <a:pt x="876" y="2384"/>
                </a:moveTo>
                <a:lnTo>
                  <a:pt x="2887" y="2384"/>
                </a:lnTo>
                <a:lnTo>
                  <a:pt x="2887" y="2386"/>
                </a:lnTo>
                <a:cubicBezTo>
                  <a:pt x="2977" y="2394"/>
                  <a:pt x="3055" y="2488"/>
                  <a:pt x="3051" y="2576"/>
                </a:cubicBezTo>
                <a:cubicBezTo>
                  <a:pt x="3056" y="2674"/>
                  <a:pt x="2967" y="2757"/>
                  <a:pt x="2887" y="2765"/>
                </a:cubicBezTo>
                <a:lnTo>
                  <a:pt x="2887" y="2767"/>
                </a:lnTo>
                <a:lnTo>
                  <a:pt x="876" y="2767"/>
                </a:lnTo>
                <a:lnTo>
                  <a:pt x="876" y="2767"/>
                </a:lnTo>
                <a:lnTo>
                  <a:pt x="874" y="2767"/>
                </a:lnTo>
                <a:lnTo>
                  <a:pt x="869" y="2767"/>
                </a:lnTo>
                <a:lnTo>
                  <a:pt x="864" y="2767"/>
                </a:lnTo>
                <a:cubicBezTo>
                  <a:pt x="757" y="2771"/>
                  <a:pt x="671" y="2672"/>
                  <a:pt x="673" y="2576"/>
                </a:cubicBezTo>
                <a:cubicBezTo>
                  <a:pt x="670" y="2468"/>
                  <a:pt x="768" y="2382"/>
                  <a:pt x="864" y="2384"/>
                </a:cubicBezTo>
                <a:lnTo>
                  <a:pt x="869" y="2384"/>
                </a:lnTo>
                <a:lnTo>
                  <a:pt x="874" y="2385"/>
                </a:lnTo>
                <a:lnTo>
                  <a:pt x="876" y="2385"/>
                </a:lnTo>
                <a:lnTo>
                  <a:pt x="876" y="2384"/>
                </a:lnTo>
                <a:close/>
                <a:moveTo>
                  <a:pt x="877" y="3055"/>
                </a:moveTo>
                <a:lnTo>
                  <a:pt x="2039" y="3055"/>
                </a:lnTo>
                <a:lnTo>
                  <a:pt x="2039" y="3056"/>
                </a:lnTo>
                <a:lnTo>
                  <a:pt x="2043" y="3056"/>
                </a:lnTo>
                <a:lnTo>
                  <a:pt x="2048" y="3055"/>
                </a:lnTo>
                <a:lnTo>
                  <a:pt x="2053" y="3055"/>
                </a:lnTo>
                <a:lnTo>
                  <a:pt x="2058" y="3055"/>
                </a:lnTo>
                <a:cubicBezTo>
                  <a:pt x="2163" y="3052"/>
                  <a:pt x="2247" y="3158"/>
                  <a:pt x="2244" y="3242"/>
                </a:cubicBezTo>
                <a:lnTo>
                  <a:pt x="2244" y="3247"/>
                </a:lnTo>
                <a:lnTo>
                  <a:pt x="2244" y="3252"/>
                </a:lnTo>
                <a:cubicBezTo>
                  <a:pt x="2247" y="3357"/>
                  <a:pt x="2142" y="3441"/>
                  <a:pt x="2058" y="3438"/>
                </a:cubicBezTo>
                <a:lnTo>
                  <a:pt x="2053" y="3438"/>
                </a:lnTo>
                <a:lnTo>
                  <a:pt x="2048" y="3438"/>
                </a:lnTo>
                <a:lnTo>
                  <a:pt x="2043" y="3438"/>
                </a:lnTo>
                <a:lnTo>
                  <a:pt x="2039" y="3438"/>
                </a:lnTo>
                <a:lnTo>
                  <a:pt x="2039" y="3438"/>
                </a:lnTo>
                <a:lnTo>
                  <a:pt x="877" y="3438"/>
                </a:lnTo>
                <a:lnTo>
                  <a:pt x="877" y="3438"/>
                </a:lnTo>
                <a:lnTo>
                  <a:pt x="875" y="3438"/>
                </a:lnTo>
                <a:lnTo>
                  <a:pt x="870" y="3438"/>
                </a:lnTo>
                <a:lnTo>
                  <a:pt x="865" y="3438"/>
                </a:lnTo>
                <a:lnTo>
                  <a:pt x="860" y="3438"/>
                </a:lnTo>
                <a:cubicBezTo>
                  <a:pt x="755" y="3441"/>
                  <a:pt x="672" y="3335"/>
                  <a:pt x="674" y="3251"/>
                </a:cubicBezTo>
                <a:lnTo>
                  <a:pt x="674" y="3247"/>
                </a:lnTo>
                <a:lnTo>
                  <a:pt x="674" y="3242"/>
                </a:lnTo>
                <a:cubicBezTo>
                  <a:pt x="671" y="3136"/>
                  <a:pt x="777" y="3053"/>
                  <a:pt x="861" y="3055"/>
                </a:cubicBezTo>
                <a:lnTo>
                  <a:pt x="865" y="3055"/>
                </a:lnTo>
                <a:lnTo>
                  <a:pt x="870" y="3055"/>
                </a:lnTo>
                <a:lnTo>
                  <a:pt x="875" y="3056"/>
                </a:lnTo>
                <a:lnTo>
                  <a:pt x="877" y="3056"/>
                </a:lnTo>
                <a:lnTo>
                  <a:pt x="877" y="30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2" name="矩形 1"/>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p:sp>
        <p:nvSpPr>
          <p:cNvPr id="7" name="文本框 6">
            <a:extLst>
              <a:ext uri="{FF2B5EF4-FFF2-40B4-BE49-F238E27FC236}">
                <a16:creationId xmlns:a16="http://schemas.microsoft.com/office/drawing/2014/main" id="{8FF2D7EA-258F-C7F1-E6CD-D99436202192}"/>
              </a:ext>
            </a:extLst>
          </p:cNvPr>
          <p:cNvSpPr txBox="1"/>
          <p:nvPr/>
        </p:nvSpPr>
        <p:spPr>
          <a:xfrm>
            <a:off x="1356002" y="836890"/>
            <a:ext cx="6815643" cy="923330"/>
          </a:xfrm>
          <a:prstGeom prst="rect">
            <a:avLst/>
          </a:prstGeom>
          <a:noFill/>
        </p:spPr>
        <p:txBody>
          <a:bodyPr wrap="square">
            <a:spAutoFit/>
          </a:bodyPr>
          <a:lstStyle/>
          <a:p>
            <a:r>
              <a:rPr lang="zh-CN" altLang="en-US" sz="1800" b="0" i="0" u="none" strike="noStrike" baseline="0" dirty="0">
                <a:solidFill>
                  <a:srgbClr val="C00000"/>
                </a:solidFill>
                <a:latin typeface="黑体" panose="02010609060101010101" pitchFamily="49" charset="-122"/>
                <a:ea typeface="黑体" panose="02010609060101010101" pitchFamily="49" charset="-122"/>
              </a:rPr>
              <a:t>分子轨道</a:t>
            </a:r>
            <a:r>
              <a:rPr lang="en-US" altLang="zh-CN" sz="1800" b="1" i="0" u="none" strike="noStrike" baseline="0" dirty="0">
                <a:solidFill>
                  <a:srgbClr val="C00000"/>
                </a:solidFill>
                <a:latin typeface="Times New Roman" panose="02020603050405020304" pitchFamily="18" charset="0"/>
                <a:ea typeface="黑体" panose="02010609060101010101" pitchFamily="49" charset="-122"/>
              </a:rPr>
              <a:t>(</a:t>
            </a:r>
            <a:r>
              <a:rPr lang="en-US" altLang="zh-CN" sz="1800" b="1" i="1" u="none" strike="noStrike" baseline="0" dirty="0">
                <a:solidFill>
                  <a:srgbClr val="C00000"/>
                </a:solidFill>
                <a:latin typeface="Times New Roman" panose="02020603050405020304" pitchFamily="18" charset="0"/>
                <a:ea typeface="黑体" panose="02010609060101010101" pitchFamily="49" charset="-122"/>
              </a:rPr>
              <a:t>molecular orbital, MO</a:t>
            </a:r>
            <a:r>
              <a:rPr lang="en-US" altLang="zh-CN" sz="1800" b="1" i="0" u="none" strike="noStrike" baseline="0" dirty="0">
                <a:solidFill>
                  <a:srgbClr val="C00000"/>
                </a:solidFill>
                <a:latin typeface="Times New Roman" panose="02020603050405020304" pitchFamily="18" charset="0"/>
                <a:ea typeface="黑体" panose="02010609060101010101" pitchFamily="49" charset="-122"/>
              </a:rPr>
              <a:t>): </a:t>
            </a:r>
            <a:r>
              <a:rPr lang="zh-CN" altLang="en-US" sz="1800" b="0" i="0" u="none" strike="noStrike" baseline="0" dirty="0">
                <a:solidFill>
                  <a:srgbClr val="0000CC"/>
                </a:solidFill>
                <a:latin typeface="黑体" panose="02010609060101010101" pitchFamily="49" charset="-122"/>
                <a:ea typeface="黑体" panose="02010609060101010101" pitchFamily="49" charset="-122"/>
              </a:rPr>
              <a:t>描述分子中</a:t>
            </a:r>
            <a:r>
              <a:rPr lang="zh-CN" altLang="en-US" sz="1800" b="0" i="0" u="none" strike="noStrike" baseline="0" dirty="0">
                <a:solidFill>
                  <a:srgbClr val="FF0000"/>
                </a:solidFill>
                <a:latin typeface="黑体" panose="02010609060101010101" pitchFamily="49" charset="-122"/>
                <a:ea typeface="黑体" panose="02010609060101010101" pitchFamily="49" charset="-122"/>
              </a:rPr>
              <a:t>电子运动的波函数</a:t>
            </a:r>
            <a:r>
              <a:rPr lang="zh-CN" altLang="en-US" sz="1800" b="0" i="0" u="none" strike="noStrike" baseline="0" dirty="0">
                <a:solidFill>
                  <a:srgbClr val="0000CC"/>
                </a:solidFill>
                <a:latin typeface="黑体" panose="02010609060101010101" pitchFamily="49" charset="-122"/>
                <a:ea typeface="黑体" panose="02010609060101010101" pitchFamily="49" charset="-122"/>
              </a:rPr>
              <a:t>。指具有特定能量的某电子在相互键合的两个或多个原子核附近空间出现概率最大的区域，</a:t>
            </a:r>
            <a:r>
              <a:rPr lang="zh-CN" altLang="en-US" sz="1800" b="0" i="0" u="none" strike="noStrike" baseline="0" dirty="0">
                <a:solidFill>
                  <a:srgbClr val="0000FF"/>
                </a:solidFill>
                <a:latin typeface="黑体" panose="02010609060101010101" pitchFamily="49" charset="-122"/>
                <a:ea typeface="黑体" panose="02010609060101010101" pitchFamily="49" charset="-122"/>
              </a:rPr>
              <a:t>是</a:t>
            </a:r>
            <a:r>
              <a:rPr lang="zh-CN" altLang="en-US" sz="1800" b="0" i="0" u="none" strike="noStrike" baseline="0" dirty="0">
                <a:solidFill>
                  <a:srgbClr val="0000FF"/>
                </a:solidFill>
                <a:highlight>
                  <a:srgbClr val="FFFF00"/>
                </a:highlight>
                <a:latin typeface="黑体" panose="02010609060101010101" pitchFamily="49" charset="-122"/>
                <a:ea typeface="黑体" panose="02010609060101010101" pitchFamily="49" charset="-122"/>
              </a:rPr>
              <a:t>多电子</a:t>
            </a:r>
            <a:r>
              <a:rPr lang="zh-CN" altLang="en-US" sz="1800" b="0" i="0" u="none" strike="noStrike" baseline="0" dirty="0">
                <a:solidFill>
                  <a:srgbClr val="0000FF"/>
                </a:solidFill>
                <a:latin typeface="黑体" panose="02010609060101010101" pitchFamily="49" charset="-122"/>
                <a:ea typeface="黑体" panose="02010609060101010101" pitchFamily="49" charset="-122"/>
              </a:rPr>
              <a:t>、 </a:t>
            </a:r>
            <a:r>
              <a:rPr lang="zh-CN" altLang="en-US" sz="1800" b="0" i="0" u="none" strike="noStrike" baseline="0" dirty="0">
                <a:solidFill>
                  <a:srgbClr val="0000FF"/>
                </a:solidFill>
                <a:highlight>
                  <a:srgbClr val="FFFF00"/>
                </a:highlight>
                <a:latin typeface="黑体" panose="02010609060101010101" pitchFamily="49" charset="-122"/>
                <a:ea typeface="黑体" panose="02010609060101010101" pitchFamily="49" charset="-122"/>
              </a:rPr>
              <a:t>多中心</a:t>
            </a:r>
            <a:r>
              <a:rPr lang="zh-CN" altLang="en-US" sz="1800" b="0" i="0" u="none" strike="noStrike" baseline="0" dirty="0">
                <a:solidFill>
                  <a:srgbClr val="0000FF"/>
                </a:solidFill>
                <a:latin typeface="黑体" panose="02010609060101010101" pitchFamily="49" charset="-122"/>
                <a:ea typeface="黑体" panose="02010609060101010101" pitchFamily="49" charset="-122"/>
              </a:rPr>
              <a:t>的</a:t>
            </a:r>
            <a:r>
              <a:rPr lang="en-US" altLang="zh-CN" sz="1800" b="1" i="0" u="none" strike="noStrike" baseline="0" dirty="0">
                <a:solidFill>
                  <a:srgbClr val="0000FF"/>
                </a:solidFill>
                <a:latin typeface="Times New Roman" panose="02020603050405020304" pitchFamily="18" charset="0"/>
                <a:ea typeface="黑体" panose="02010609060101010101" pitchFamily="49" charset="-122"/>
              </a:rPr>
              <a:t>, </a:t>
            </a:r>
            <a:r>
              <a:rPr lang="zh-CN" altLang="en-US" sz="1800" b="0" i="0" u="none" strike="noStrike" baseline="0" dirty="0">
                <a:solidFill>
                  <a:srgbClr val="0000FF"/>
                </a:solidFill>
                <a:latin typeface="黑体" panose="02010609060101010101" pitchFamily="49" charset="-122"/>
                <a:ea typeface="黑体" panose="02010609060101010101" pitchFamily="49" charset="-122"/>
              </a:rPr>
              <a:t>电子属于整个分子</a:t>
            </a:r>
            <a:r>
              <a:rPr lang="zh-CN" altLang="en-US" sz="1800" b="0" i="0" u="none" strike="noStrike" baseline="0" dirty="0">
                <a:solidFill>
                  <a:srgbClr val="0000CC"/>
                </a:solidFill>
                <a:latin typeface="黑体" panose="02010609060101010101" pitchFamily="49" charset="-122"/>
                <a:ea typeface="黑体" panose="02010609060101010101" pitchFamily="49" charset="-122"/>
              </a:rPr>
              <a:t>。 </a:t>
            </a:r>
            <a:endParaRPr lang="zh-CN" altLang="en-US" dirty="0"/>
          </a:p>
        </p:txBody>
      </p:sp>
      <p:sp>
        <p:nvSpPr>
          <p:cNvPr id="9" name="文本框 8">
            <a:extLst>
              <a:ext uri="{FF2B5EF4-FFF2-40B4-BE49-F238E27FC236}">
                <a16:creationId xmlns:a16="http://schemas.microsoft.com/office/drawing/2014/main" id="{A7FB7D2C-6A15-B8F6-EE25-318377E7C3CA}"/>
              </a:ext>
            </a:extLst>
          </p:cNvPr>
          <p:cNvSpPr txBox="1"/>
          <p:nvPr/>
        </p:nvSpPr>
        <p:spPr>
          <a:xfrm>
            <a:off x="1356002" y="2428966"/>
            <a:ext cx="3702676" cy="369332"/>
          </a:xfrm>
          <a:prstGeom prst="rect">
            <a:avLst/>
          </a:prstGeom>
          <a:noFill/>
        </p:spPr>
        <p:txBody>
          <a:bodyPr wrap="square" rtlCol="0">
            <a:spAutoFit/>
          </a:bodyPr>
          <a:lstStyle/>
          <a:p>
            <a:r>
              <a:rPr lang="zh-CN" altLang="en-US" dirty="0"/>
              <a:t>分子轨道是原子轨道的</a:t>
            </a:r>
            <a:r>
              <a:rPr lang="zh-CN" altLang="en-US" dirty="0">
                <a:highlight>
                  <a:srgbClr val="FFFF00"/>
                </a:highlight>
              </a:rPr>
              <a:t>线性组合</a:t>
            </a:r>
          </a:p>
        </p:txBody>
      </p:sp>
      <p:pic>
        <p:nvPicPr>
          <p:cNvPr id="11" name="图片 10">
            <a:extLst>
              <a:ext uri="{FF2B5EF4-FFF2-40B4-BE49-F238E27FC236}">
                <a16:creationId xmlns:a16="http://schemas.microsoft.com/office/drawing/2014/main" id="{C330F4B0-13D4-BB6F-AC8B-07D197DAD042}"/>
              </a:ext>
            </a:extLst>
          </p:cNvPr>
          <p:cNvPicPr>
            <a:picLocks noChangeAspect="1"/>
          </p:cNvPicPr>
          <p:nvPr/>
        </p:nvPicPr>
        <p:blipFill>
          <a:blip r:embed="rId11"/>
          <a:stretch>
            <a:fillRect/>
          </a:stretch>
        </p:blipFill>
        <p:spPr>
          <a:xfrm>
            <a:off x="4868213" y="1924455"/>
            <a:ext cx="5497262" cy="1378354"/>
          </a:xfrm>
          <a:prstGeom prst="rect">
            <a:avLst/>
          </a:prstGeom>
        </p:spPr>
      </p:pic>
      <p:sp>
        <p:nvSpPr>
          <p:cNvPr id="13" name="文本框 12">
            <a:extLst>
              <a:ext uri="{FF2B5EF4-FFF2-40B4-BE49-F238E27FC236}">
                <a16:creationId xmlns:a16="http://schemas.microsoft.com/office/drawing/2014/main" id="{9AC6529D-FFA8-EE08-0486-3E4A8AEB0012}"/>
              </a:ext>
            </a:extLst>
          </p:cNvPr>
          <p:cNvSpPr txBox="1"/>
          <p:nvPr/>
        </p:nvSpPr>
        <p:spPr>
          <a:xfrm>
            <a:off x="1356002" y="3435001"/>
            <a:ext cx="6094926" cy="369332"/>
          </a:xfrm>
          <a:prstGeom prst="rect">
            <a:avLst/>
          </a:prstGeom>
          <a:noFill/>
        </p:spPr>
        <p:txBody>
          <a:bodyPr wrap="square">
            <a:spAutoFit/>
          </a:bodyPr>
          <a:lstStyle/>
          <a:p>
            <a:r>
              <a:rPr lang="zh-CN" altLang="en-US" sz="1800" b="0" i="0" u="none" strike="noStrike" baseline="0" dirty="0"/>
              <a:t>分子轨道的数目＝参加组合的原子轨道数目 </a:t>
            </a:r>
            <a:endParaRPr lang="zh-CN" altLang="en-US" dirty="0"/>
          </a:p>
        </p:txBody>
      </p:sp>
      <p:sp>
        <p:nvSpPr>
          <p:cNvPr id="14" name="箭头: 下 13">
            <a:extLst>
              <a:ext uri="{FF2B5EF4-FFF2-40B4-BE49-F238E27FC236}">
                <a16:creationId xmlns:a16="http://schemas.microsoft.com/office/drawing/2014/main" id="{546E6F20-9D19-BE06-5EFB-2295326D688F}"/>
              </a:ext>
            </a:extLst>
          </p:cNvPr>
          <p:cNvSpPr/>
          <p:nvPr/>
        </p:nvSpPr>
        <p:spPr>
          <a:xfrm>
            <a:off x="2905782" y="2865887"/>
            <a:ext cx="333255" cy="487546"/>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7DDABE5-D680-3AD5-37AF-833448FDF4E8}"/>
              </a:ext>
            </a:extLst>
          </p:cNvPr>
          <p:cNvSpPr txBox="1"/>
          <p:nvPr/>
        </p:nvSpPr>
        <p:spPr>
          <a:xfrm>
            <a:off x="1356002" y="3936525"/>
            <a:ext cx="3047463" cy="369332"/>
          </a:xfrm>
          <a:prstGeom prst="rect">
            <a:avLst/>
          </a:prstGeom>
          <a:noFill/>
        </p:spPr>
        <p:txBody>
          <a:bodyPr wrap="square">
            <a:spAutoFit/>
          </a:bodyPr>
          <a:lstStyle/>
          <a:p>
            <a:r>
              <a:rPr lang="zh-CN" altLang="en-US" dirty="0"/>
              <a:t>分子轨道分为</a:t>
            </a:r>
            <a:r>
              <a:rPr lang="en-US" altLang="zh-CN" dirty="0"/>
              <a:t>σ</a:t>
            </a:r>
            <a:r>
              <a:rPr lang="zh-CN" altLang="en-US" dirty="0"/>
              <a:t>轨道与</a:t>
            </a:r>
            <a:r>
              <a:rPr lang="en-US" altLang="zh-CN" dirty="0"/>
              <a:t>π</a:t>
            </a:r>
            <a:r>
              <a:rPr lang="zh-CN" altLang="en-US" dirty="0"/>
              <a:t>轨道</a:t>
            </a:r>
          </a:p>
        </p:txBody>
      </p:sp>
      <p:sp>
        <p:nvSpPr>
          <p:cNvPr id="19" name="箭头: 下 18">
            <a:extLst>
              <a:ext uri="{FF2B5EF4-FFF2-40B4-BE49-F238E27FC236}">
                <a16:creationId xmlns:a16="http://schemas.microsoft.com/office/drawing/2014/main" id="{0DDD21B3-2B0E-F09B-F0DE-7BD912DFDA22}"/>
              </a:ext>
            </a:extLst>
          </p:cNvPr>
          <p:cNvSpPr/>
          <p:nvPr/>
        </p:nvSpPr>
        <p:spPr>
          <a:xfrm>
            <a:off x="7939825" y="3222472"/>
            <a:ext cx="386367" cy="714053"/>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66C14A8-D303-FAB1-A6D5-2BFB05335FDC}"/>
              </a:ext>
            </a:extLst>
          </p:cNvPr>
          <p:cNvSpPr txBox="1"/>
          <p:nvPr/>
        </p:nvSpPr>
        <p:spPr>
          <a:xfrm>
            <a:off x="7450928" y="3936525"/>
            <a:ext cx="1863340" cy="1015663"/>
          </a:xfrm>
          <a:prstGeom prst="rect">
            <a:avLst/>
          </a:prstGeom>
          <a:noFill/>
        </p:spPr>
        <p:txBody>
          <a:bodyPr wrap="square">
            <a:spAutoFit/>
          </a:bodyPr>
          <a:lstStyle/>
          <a:p>
            <a:r>
              <a:rPr lang="en-US" altLang="zh-CN" sz="2000" b="1" i="0" u="none" strike="noStrike" baseline="0" dirty="0">
                <a:solidFill>
                  <a:srgbClr val="0000CC"/>
                </a:solidFill>
                <a:highlight>
                  <a:srgbClr val="FFFF00"/>
                </a:highlight>
                <a:latin typeface="Times New Roman" panose="02020603050405020304" pitchFamily="18" charset="0"/>
              </a:rPr>
              <a:t>• </a:t>
            </a:r>
            <a:r>
              <a:rPr lang="zh-CN" altLang="en-US" sz="2000" b="0" i="0" u="none" strike="noStrike" baseline="0" dirty="0">
                <a:solidFill>
                  <a:srgbClr val="0000CC"/>
                </a:solidFill>
                <a:highlight>
                  <a:srgbClr val="FFFF00"/>
                </a:highlight>
                <a:latin typeface="黑体" panose="02010609060101010101" pitchFamily="49" charset="-122"/>
                <a:ea typeface="黑体" panose="02010609060101010101" pitchFamily="49" charset="-122"/>
              </a:rPr>
              <a:t>能量相近 </a:t>
            </a:r>
          </a:p>
          <a:p>
            <a:r>
              <a:rPr lang="en-US" altLang="zh-CN" sz="2000" b="1" i="0" u="none" strike="noStrike" baseline="0" dirty="0">
                <a:solidFill>
                  <a:srgbClr val="0000CC"/>
                </a:solidFill>
                <a:highlight>
                  <a:srgbClr val="FFFF00"/>
                </a:highlight>
                <a:latin typeface="Times New Roman" panose="02020603050405020304" pitchFamily="18" charset="0"/>
                <a:ea typeface="黑体" panose="02010609060101010101" pitchFamily="49" charset="-122"/>
              </a:rPr>
              <a:t>• </a:t>
            </a:r>
            <a:r>
              <a:rPr lang="zh-CN" altLang="en-US" sz="2000" b="0" i="0" u="none" strike="noStrike" baseline="0" dirty="0">
                <a:solidFill>
                  <a:srgbClr val="0000CC"/>
                </a:solidFill>
                <a:highlight>
                  <a:srgbClr val="FFFF00"/>
                </a:highlight>
                <a:latin typeface="黑体" panose="02010609060101010101" pitchFamily="49" charset="-122"/>
                <a:ea typeface="黑体" panose="02010609060101010101" pitchFamily="49" charset="-122"/>
              </a:rPr>
              <a:t>对称性匹配 </a:t>
            </a:r>
          </a:p>
          <a:p>
            <a:r>
              <a:rPr lang="en-US" altLang="zh-CN" sz="2000" b="1" i="0" u="none" strike="noStrike" baseline="0" dirty="0">
                <a:solidFill>
                  <a:srgbClr val="0000CC"/>
                </a:solidFill>
                <a:highlight>
                  <a:srgbClr val="FFFF00"/>
                </a:highlight>
                <a:latin typeface="Times New Roman" panose="02020603050405020304" pitchFamily="18" charset="0"/>
                <a:ea typeface="黑体" panose="02010609060101010101" pitchFamily="49" charset="-122"/>
              </a:rPr>
              <a:t>• </a:t>
            </a:r>
            <a:r>
              <a:rPr lang="zh-CN" altLang="en-US" sz="2000" b="0" i="0" u="none" strike="noStrike" baseline="0" dirty="0">
                <a:solidFill>
                  <a:srgbClr val="0000CC"/>
                </a:solidFill>
                <a:highlight>
                  <a:srgbClr val="FFFF00"/>
                </a:highlight>
                <a:latin typeface="黑体" panose="02010609060101010101" pitchFamily="49" charset="-122"/>
                <a:ea typeface="黑体" panose="02010609060101010101" pitchFamily="49" charset="-122"/>
              </a:rPr>
              <a:t>最大重叠 </a:t>
            </a:r>
            <a:endParaRPr lang="zh-CN" altLang="en-US" sz="2000" dirty="0">
              <a:highlight>
                <a:srgbClr val="FFFF00"/>
              </a:highlight>
            </a:endParaRPr>
          </a:p>
        </p:txBody>
      </p:sp>
      <p:sp>
        <p:nvSpPr>
          <p:cNvPr id="25" name="文本框 24">
            <a:extLst>
              <a:ext uri="{FF2B5EF4-FFF2-40B4-BE49-F238E27FC236}">
                <a16:creationId xmlns:a16="http://schemas.microsoft.com/office/drawing/2014/main" id="{2142CAB5-832F-99A9-16CC-31BFADBCF432}"/>
              </a:ext>
            </a:extLst>
          </p:cNvPr>
          <p:cNvSpPr txBox="1"/>
          <p:nvPr/>
        </p:nvSpPr>
        <p:spPr>
          <a:xfrm>
            <a:off x="1356002" y="4803808"/>
            <a:ext cx="3285366" cy="1200329"/>
          </a:xfrm>
          <a:prstGeom prst="rect">
            <a:avLst/>
          </a:prstGeom>
          <a:noFill/>
        </p:spPr>
        <p:txBody>
          <a:bodyPr wrap="square">
            <a:spAutoFit/>
          </a:bodyPr>
          <a:lstStyle/>
          <a:p>
            <a:r>
              <a:rPr lang="zh-CN" altLang="en-US" dirty="0">
                <a:highlight>
                  <a:srgbClr val="FFFF00"/>
                </a:highlight>
              </a:rPr>
              <a:t>电子在分子轨道中填充的原则：</a:t>
            </a:r>
          </a:p>
          <a:p>
            <a:r>
              <a:rPr lang="en-US" altLang="zh-CN" dirty="0"/>
              <a:t>• </a:t>
            </a:r>
            <a:r>
              <a:rPr lang="zh-CN" altLang="en-US" dirty="0"/>
              <a:t>最低能量原理</a:t>
            </a:r>
          </a:p>
          <a:p>
            <a:r>
              <a:rPr lang="en-US" altLang="zh-CN" dirty="0"/>
              <a:t>• Pauli</a:t>
            </a:r>
            <a:r>
              <a:rPr lang="zh-CN" altLang="en-US" dirty="0"/>
              <a:t>不相容原理</a:t>
            </a:r>
          </a:p>
          <a:p>
            <a:r>
              <a:rPr lang="en-US" altLang="zh-CN" dirty="0"/>
              <a:t>• Hund </a:t>
            </a:r>
            <a:r>
              <a:rPr lang="zh-CN" altLang="en-US" dirty="0"/>
              <a:t>规则</a:t>
            </a:r>
          </a:p>
        </p:txBody>
      </p:sp>
      <p:sp>
        <p:nvSpPr>
          <p:cNvPr id="26" name="文本框 25">
            <a:extLst>
              <a:ext uri="{FF2B5EF4-FFF2-40B4-BE49-F238E27FC236}">
                <a16:creationId xmlns:a16="http://schemas.microsoft.com/office/drawing/2014/main" id="{E1F5C9E5-4982-9341-42C2-EC229BFD006F}"/>
              </a:ext>
            </a:extLst>
          </p:cNvPr>
          <p:cNvSpPr txBox="1"/>
          <p:nvPr/>
        </p:nvSpPr>
        <p:spPr>
          <a:xfrm>
            <a:off x="8315465" y="3302809"/>
            <a:ext cx="156636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t>线性组合原则</a:t>
            </a:r>
          </a:p>
        </p:txBody>
      </p:sp>
    </p:spTree>
    <p:custDataLst>
      <p:tags r:id="rId1"/>
    </p:custDataLst>
    <p:extLst>
      <p:ext uri="{BB962C8B-B14F-4D97-AF65-F5344CB8AC3E}">
        <p14:creationId xmlns:p14="http://schemas.microsoft.com/office/powerpoint/2010/main" val="912261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文本框 200"/>
          <p:cNvSpPr txBox="1"/>
          <p:nvPr/>
        </p:nvSpPr>
        <p:spPr>
          <a:xfrm>
            <a:off x="287020" y="186055"/>
            <a:ext cx="11904980" cy="516890"/>
          </a:xfrm>
          <a:prstGeom prst="rect">
            <a:avLst/>
          </a:prstGeom>
          <a:noFill/>
        </p:spPr>
        <p:txBody>
          <a:bodyPr wrap="square" rtlCol="0" anchor="ctr" anchorCtr="0">
            <a:noAutofit/>
          </a:bodyPr>
          <a:lstStyle/>
          <a:p>
            <a:pPr algn="l"/>
            <a:r>
              <a:rPr lang="zh-CN" altLang="en-US" sz="2400" b="1" spc="400" dirty="0">
                <a:latin typeface="+mn-ea"/>
                <a:sym typeface="+mn-ea"/>
              </a:rPr>
              <a:t>分子轨道理论</a:t>
            </a:r>
            <a:endParaRPr lang="zh-CN" altLang="en-US" sz="2400" b="1" spc="400" dirty="0">
              <a:solidFill>
                <a:schemeClr val="tx1"/>
              </a:solidFill>
              <a:effectLst/>
              <a:uFillTx/>
              <a:latin typeface="+mn-ea"/>
              <a:sym typeface="+mn-ea"/>
            </a:endParaRPr>
          </a:p>
        </p:txBody>
      </p:sp>
      <p:sp>
        <p:nvSpPr>
          <p:cNvPr id="65" name="椭圆 64"/>
          <p:cNvSpPr/>
          <p:nvPr>
            <p:custDataLst>
              <p:tags r:id="rId2"/>
            </p:custDataLst>
          </p:nvPr>
        </p:nvSpPr>
        <p:spPr>
          <a:xfrm>
            <a:off x="411130" y="968375"/>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任意多边形 70"/>
          <p:cNvSpPr/>
          <p:nvPr>
            <p:custDataLst>
              <p:tags r:id="rId3"/>
            </p:custDataLst>
          </p:nvPr>
        </p:nvSpPr>
        <p:spPr>
          <a:xfrm>
            <a:off x="626395" y="1207770"/>
            <a:ext cx="361315" cy="325120"/>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78" name="椭圆 77"/>
          <p:cNvSpPr/>
          <p:nvPr>
            <p:custDataLst>
              <p:tags r:id="rId4"/>
            </p:custDataLst>
          </p:nvPr>
        </p:nvSpPr>
        <p:spPr>
          <a:xfrm>
            <a:off x="411130" y="3483663"/>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任意多边形 88"/>
          <p:cNvSpPr/>
          <p:nvPr>
            <p:custDataLst>
              <p:tags r:id="rId5"/>
            </p:custDataLst>
          </p:nvPr>
        </p:nvSpPr>
        <p:spPr>
          <a:xfrm>
            <a:off x="612425" y="3684958"/>
            <a:ext cx="389255" cy="3892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mn-ea"/>
            </a:endParaRPr>
          </a:p>
        </p:txBody>
      </p:sp>
      <p:sp>
        <p:nvSpPr>
          <p:cNvPr id="83" name="椭圆 82"/>
          <p:cNvSpPr/>
          <p:nvPr>
            <p:custDataLst>
              <p:tags r:id="rId6"/>
            </p:custDataLst>
          </p:nvPr>
        </p:nvSpPr>
        <p:spPr>
          <a:xfrm>
            <a:off x="411130" y="4854702"/>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任意多边形 89"/>
          <p:cNvSpPr/>
          <p:nvPr>
            <p:custDataLst>
              <p:tags r:id="rId7"/>
            </p:custDataLst>
          </p:nvPr>
        </p:nvSpPr>
        <p:spPr>
          <a:xfrm>
            <a:off x="644175" y="5115687"/>
            <a:ext cx="324485" cy="30543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73" name="椭圆 72"/>
          <p:cNvSpPr/>
          <p:nvPr>
            <p:custDataLst>
              <p:tags r:id="rId8"/>
            </p:custDataLst>
          </p:nvPr>
        </p:nvSpPr>
        <p:spPr>
          <a:xfrm>
            <a:off x="411130" y="2243772"/>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任意多边形 90"/>
          <p:cNvSpPr/>
          <p:nvPr>
            <p:custDataLst>
              <p:tags r:id="rId9"/>
            </p:custDataLst>
          </p:nvPr>
        </p:nvSpPr>
        <p:spPr>
          <a:xfrm>
            <a:off x="680370" y="2483167"/>
            <a:ext cx="252730" cy="3130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96" h="4550">
                <a:moveTo>
                  <a:pt x="0" y="616"/>
                </a:moveTo>
                <a:lnTo>
                  <a:pt x="0" y="600"/>
                </a:lnTo>
                <a:cubicBezTo>
                  <a:pt x="-10" y="262"/>
                  <a:pt x="331" y="-8"/>
                  <a:pt x="601" y="0"/>
                </a:cubicBezTo>
                <a:lnTo>
                  <a:pt x="616" y="0"/>
                </a:lnTo>
                <a:lnTo>
                  <a:pt x="1010" y="0"/>
                </a:lnTo>
                <a:lnTo>
                  <a:pt x="1014" y="0"/>
                </a:lnTo>
                <a:lnTo>
                  <a:pt x="1019" y="0"/>
                </a:lnTo>
                <a:lnTo>
                  <a:pt x="2677" y="0"/>
                </a:lnTo>
                <a:lnTo>
                  <a:pt x="2683" y="0"/>
                </a:lnTo>
                <a:lnTo>
                  <a:pt x="2689" y="0"/>
                </a:lnTo>
                <a:lnTo>
                  <a:pt x="2689" y="0"/>
                </a:lnTo>
                <a:lnTo>
                  <a:pt x="3080" y="0"/>
                </a:lnTo>
                <a:lnTo>
                  <a:pt x="3096" y="0"/>
                </a:lnTo>
                <a:cubicBezTo>
                  <a:pt x="3434" y="-10"/>
                  <a:pt x="3704" y="331"/>
                  <a:pt x="3696" y="601"/>
                </a:cubicBezTo>
                <a:lnTo>
                  <a:pt x="3696" y="616"/>
                </a:lnTo>
                <a:lnTo>
                  <a:pt x="3696" y="3934"/>
                </a:lnTo>
                <a:lnTo>
                  <a:pt x="3696" y="3950"/>
                </a:lnTo>
                <a:cubicBezTo>
                  <a:pt x="3706" y="4288"/>
                  <a:pt x="3365" y="4558"/>
                  <a:pt x="3095" y="4550"/>
                </a:cubicBezTo>
                <a:lnTo>
                  <a:pt x="3080" y="4550"/>
                </a:lnTo>
                <a:lnTo>
                  <a:pt x="616" y="4550"/>
                </a:lnTo>
                <a:lnTo>
                  <a:pt x="600" y="4550"/>
                </a:lnTo>
                <a:cubicBezTo>
                  <a:pt x="262" y="4560"/>
                  <a:pt x="-8" y="4219"/>
                  <a:pt x="0" y="3949"/>
                </a:cubicBezTo>
                <a:lnTo>
                  <a:pt x="0" y="3934"/>
                </a:lnTo>
                <a:lnTo>
                  <a:pt x="0" y="616"/>
                </a:lnTo>
                <a:close/>
                <a:moveTo>
                  <a:pt x="405" y="413"/>
                </a:moveTo>
                <a:lnTo>
                  <a:pt x="810" y="413"/>
                </a:lnTo>
                <a:lnTo>
                  <a:pt x="810" y="1043"/>
                </a:lnTo>
                <a:lnTo>
                  <a:pt x="810" y="1048"/>
                </a:lnTo>
                <a:cubicBezTo>
                  <a:pt x="807" y="1152"/>
                  <a:pt x="911" y="1256"/>
                  <a:pt x="1013" y="1252"/>
                </a:cubicBezTo>
                <a:lnTo>
                  <a:pt x="1019" y="1252"/>
                </a:lnTo>
                <a:lnTo>
                  <a:pt x="2677" y="1252"/>
                </a:lnTo>
                <a:lnTo>
                  <a:pt x="2682" y="1252"/>
                </a:lnTo>
                <a:cubicBezTo>
                  <a:pt x="2786" y="1256"/>
                  <a:pt x="2890" y="1151"/>
                  <a:pt x="2886" y="1049"/>
                </a:cubicBezTo>
                <a:lnTo>
                  <a:pt x="2886" y="1043"/>
                </a:lnTo>
                <a:lnTo>
                  <a:pt x="2886" y="413"/>
                </a:lnTo>
                <a:lnTo>
                  <a:pt x="3291" y="413"/>
                </a:lnTo>
                <a:lnTo>
                  <a:pt x="3291" y="4137"/>
                </a:lnTo>
                <a:lnTo>
                  <a:pt x="405" y="4137"/>
                </a:lnTo>
                <a:lnTo>
                  <a:pt x="405" y="413"/>
                </a:lnTo>
                <a:close/>
                <a:moveTo>
                  <a:pt x="1149" y="413"/>
                </a:moveTo>
                <a:lnTo>
                  <a:pt x="2548" y="413"/>
                </a:lnTo>
                <a:lnTo>
                  <a:pt x="2548" y="979"/>
                </a:lnTo>
                <a:lnTo>
                  <a:pt x="1149" y="979"/>
                </a:lnTo>
                <a:lnTo>
                  <a:pt x="1149" y="413"/>
                </a:lnTo>
                <a:close/>
                <a:moveTo>
                  <a:pt x="876" y="1750"/>
                </a:moveTo>
                <a:lnTo>
                  <a:pt x="2887" y="1750"/>
                </a:lnTo>
                <a:lnTo>
                  <a:pt x="2887" y="1752"/>
                </a:lnTo>
                <a:cubicBezTo>
                  <a:pt x="2977" y="1760"/>
                  <a:pt x="3055" y="1854"/>
                  <a:pt x="3051" y="1942"/>
                </a:cubicBezTo>
                <a:cubicBezTo>
                  <a:pt x="3056" y="2040"/>
                  <a:pt x="2967" y="2123"/>
                  <a:pt x="2887" y="2131"/>
                </a:cubicBezTo>
                <a:lnTo>
                  <a:pt x="2887" y="2133"/>
                </a:lnTo>
                <a:lnTo>
                  <a:pt x="876" y="2133"/>
                </a:lnTo>
                <a:lnTo>
                  <a:pt x="876" y="2133"/>
                </a:lnTo>
                <a:lnTo>
                  <a:pt x="874" y="2133"/>
                </a:lnTo>
                <a:lnTo>
                  <a:pt x="869" y="2133"/>
                </a:lnTo>
                <a:lnTo>
                  <a:pt x="864" y="2133"/>
                </a:lnTo>
                <a:cubicBezTo>
                  <a:pt x="757" y="2137"/>
                  <a:pt x="671" y="2038"/>
                  <a:pt x="673" y="1942"/>
                </a:cubicBezTo>
                <a:cubicBezTo>
                  <a:pt x="670" y="1834"/>
                  <a:pt x="768" y="1748"/>
                  <a:pt x="864" y="1750"/>
                </a:cubicBezTo>
                <a:lnTo>
                  <a:pt x="869" y="1750"/>
                </a:lnTo>
                <a:lnTo>
                  <a:pt x="874" y="1751"/>
                </a:lnTo>
                <a:lnTo>
                  <a:pt x="876" y="1751"/>
                </a:lnTo>
                <a:lnTo>
                  <a:pt x="876" y="1750"/>
                </a:lnTo>
                <a:close/>
                <a:moveTo>
                  <a:pt x="876" y="2384"/>
                </a:moveTo>
                <a:lnTo>
                  <a:pt x="2887" y="2384"/>
                </a:lnTo>
                <a:lnTo>
                  <a:pt x="2887" y="2386"/>
                </a:lnTo>
                <a:cubicBezTo>
                  <a:pt x="2977" y="2394"/>
                  <a:pt x="3055" y="2488"/>
                  <a:pt x="3051" y="2576"/>
                </a:cubicBezTo>
                <a:cubicBezTo>
                  <a:pt x="3056" y="2674"/>
                  <a:pt x="2967" y="2757"/>
                  <a:pt x="2887" y="2765"/>
                </a:cubicBezTo>
                <a:lnTo>
                  <a:pt x="2887" y="2767"/>
                </a:lnTo>
                <a:lnTo>
                  <a:pt x="876" y="2767"/>
                </a:lnTo>
                <a:lnTo>
                  <a:pt x="876" y="2767"/>
                </a:lnTo>
                <a:lnTo>
                  <a:pt x="874" y="2767"/>
                </a:lnTo>
                <a:lnTo>
                  <a:pt x="869" y="2767"/>
                </a:lnTo>
                <a:lnTo>
                  <a:pt x="864" y="2767"/>
                </a:lnTo>
                <a:cubicBezTo>
                  <a:pt x="757" y="2771"/>
                  <a:pt x="671" y="2672"/>
                  <a:pt x="673" y="2576"/>
                </a:cubicBezTo>
                <a:cubicBezTo>
                  <a:pt x="670" y="2468"/>
                  <a:pt x="768" y="2382"/>
                  <a:pt x="864" y="2384"/>
                </a:cubicBezTo>
                <a:lnTo>
                  <a:pt x="869" y="2384"/>
                </a:lnTo>
                <a:lnTo>
                  <a:pt x="874" y="2385"/>
                </a:lnTo>
                <a:lnTo>
                  <a:pt x="876" y="2385"/>
                </a:lnTo>
                <a:lnTo>
                  <a:pt x="876" y="2384"/>
                </a:lnTo>
                <a:close/>
                <a:moveTo>
                  <a:pt x="877" y="3055"/>
                </a:moveTo>
                <a:lnTo>
                  <a:pt x="2039" y="3055"/>
                </a:lnTo>
                <a:lnTo>
                  <a:pt x="2039" y="3056"/>
                </a:lnTo>
                <a:lnTo>
                  <a:pt x="2043" y="3056"/>
                </a:lnTo>
                <a:lnTo>
                  <a:pt x="2048" y="3055"/>
                </a:lnTo>
                <a:lnTo>
                  <a:pt x="2053" y="3055"/>
                </a:lnTo>
                <a:lnTo>
                  <a:pt x="2058" y="3055"/>
                </a:lnTo>
                <a:cubicBezTo>
                  <a:pt x="2163" y="3052"/>
                  <a:pt x="2247" y="3158"/>
                  <a:pt x="2244" y="3242"/>
                </a:cubicBezTo>
                <a:lnTo>
                  <a:pt x="2244" y="3247"/>
                </a:lnTo>
                <a:lnTo>
                  <a:pt x="2244" y="3252"/>
                </a:lnTo>
                <a:cubicBezTo>
                  <a:pt x="2247" y="3357"/>
                  <a:pt x="2142" y="3441"/>
                  <a:pt x="2058" y="3438"/>
                </a:cubicBezTo>
                <a:lnTo>
                  <a:pt x="2053" y="3438"/>
                </a:lnTo>
                <a:lnTo>
                  <a:pt x="2048" y="3438"/>
                </a:lnTo>
                <a:lnTo>
                  <a:pt x="2043" y="3438"/>
                </a:lnTo>
                <a:lnTo>
                  <a:pt x="2039" y="3438"/>
                </a:lnTo>
                <a:lnTo>
                  <a:pt x="2039" y="3438"/>
                </a:lnTo>
                <a:lnTo>
                  <a:pt x="877" y="3438"/>
                </a:lnTo>
                <a:lnTo>
                  <a:pt x="877" y="3438"/>
                </a:lnTo>
                <a:lnTo>
                  <a:pt x="875" y="3438"/>
                </a:lnTo>
                <a:lnTo>
                  <a:pt x="870" y="3438"/>
                </a:lnTo>
                <a:lnTo>
                  <a:pt x="865" y="3438"/>
                </a:lnTo>
                <a:lnTo>
                  <a:pt x="860" y="3438"/>
                </a:lnTo>
                <a:cubicBezTo>
                  <a:pt x="755" y="3441"/>
                  <a:pt x="672" y="3335"/>
                  <a:pt x="674" y="3251"/>
                </a:cubicBezTo>
                <a:lnTo>
                  <a:pt x="674" y="3247"/>
                </a:lnTo>
                <a:lnTo>
                  <a:pt x="674" y="3242"/>
                </a:lnTo>
                <a:cubicBezTo>
                  <a:pt x="671" y="3136"/>
                  <a:pt x="777" y="3053"/>
                  <a:pt x="861" y="3055"/>
                </a:cubicBezTo>
                <a:lnTo>
                  <a:pt x="865" y="3055"/>
                </a:lnTo>
                <a:lnTo>
                  <a:pt x="870" y="3055"/>
                </a:lnTo>
                <a:lnTo>
                  <a:pt x="875" y="3056"/>
                </a:lnTo>
                <a:lnTo>
                  <a:pt x="877" y="3056"/>
                </a:lnTo>
                <a:lnTo>
                  <a:pt x="877" y="30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2" name="矩形 1"/>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FF2D7EA-258F-C7F1-E6CD-D99436202192}"/>
                  </a:ext>
                </a:extLst>
              </p:cNvPr>
              <p:cNvSpPr txBox="1"/>
              <p:nvPr/>
            </p:nvSpPr>
            <p:spPr>
              <a:xfrm>
                <a:off x="1356003" y="1163558"/>
                <a:ext cx="3941212" cy="369332"/>
              </a:xfrm>
              <a:prstGeom prst="rect">
                <a:avLst/>
              </a:prstGeom>
              <a:noFill/>
            </p:spPr>
            <p:txBody>
              <a:bodyPr wrap="square">
                <a:spAutoFit/>
              </a:bodyPr>
              <a:lstStyle/>
              <a:p>
                <a:r>
                  <a:rPr lang="zh-CN" altLang="en-US" dirty="0"/>
                  <a:t>分子轨道分为</a:t>
                </a:r>
                <a14:m>
                  <m:oMath xmlns:m="http://schemas.openxmlformats.org/officeDocument/2006/math">
                    <m:r>
                      <a:rPr lang="zh-CN" altLang="en-US" i="1" smtClean="0">
                        <a:highlight>
                          <a:srgbClr val="FFFF00"/>
                        </a:highlight>
                        <a:latin typeface="Cambria Math" panose="02040503050406030204" pitchFamily="18" charset="0"/>
                      </a:rPr>
                      <m:t>𝜎</m:t>
                    </m:r>
                  </m:oMath>
                </a14:m>
                <a:r>
                  <a:rPr lang="zh-CN" altLang="en-US" dirty="0">
                    <a:highlight>
                      <a:srgbClr val="FFFF00"/>
                    </a:highlight>
                  </a:rPr>
                  <a:t>分子轨道</a:t>
                </a:r>
                <a:r>
                  <a:rPr lang="zh-CN" altLang="en-US" dirty="0"/>
                  <a:t>和</a:t>
                </a:r>
                <a14:m>
                  <m:oMath xmlns:m="http://schemas.openxmlformats.org/officeDocument/2006/math">
                    <m:r>
                      <a:rPr lang="zh-CN" altLang="en-US" i="1" smtClean="0">
                        <a:highlight>
                          <a:srgbClr val="FFFF00"/>
                        </a:highlight>
                        <a:latin typeface="Cambria Math" panose="02040503050406030204" pitchFamily="18" charset="0"/>
                      </a:rPr>
                      <m:t>𝜋</m:t>
                    </m:r>
                  </m:oMath>
                </a14:m>
                <a:r>
                  <a:rPr lang="zh-CN" altLang="en-US" dirty="0">
                    <a:highlight>
                      <a:srgbClr val="FFFF00"/>
                    </a:highlight>
                  </a:rPr>
                  <a:t>分子轨道</a:t>
                </a:r>
              </a:p>
            </p:txBody>
          </p:sp>
        </mc:Choice>
        <mc:Fallback>
          <p:sp>
            <p:nvSpPr>
              <p:cNvPr id="7" name="文本框 6">
                <a:extLst>
                  <a:ext uri="{FF2B5EF4-FFF2-40B4-BE49-F238E27FC236}">
                    <a16:creationId xmlns:a16="http://schemas.microsoft.com/office/drawing/2014/main" id="{8FF2D7EA-258F-C7F1-E6CD-D99436202192}"/>
                  </a:ext>
                </a:extLst>
              </p:cNvPr>
              <p:cNvSpPr txBox="1">
                <a:spLocks noRot="1" noChangeAspect="1" noMove="1" noResize="1" noEditPoints="1" noAdjustHandles="1" noChangeArrowheads="1" noChangeShapeType="1" noTextEdit="1"/>
              </p:cNvSpPr>
              <p:nvPr/>
            </p:nvSpPr>
            <p:spPr>
              <a:xfrm>
                <a:off x="1356003" y="1163558"/>
                <a:ext cx="3941212" cy="369332"/>
              </a:xfrm>
              <a:prstGeom prst="rect">
                <a:avLst/>
              </a:prstGeom>
              <a:blipFill>
                <a:blip r:embed="rId11"/>
                <a:stretch>
                  <a:fillRect l="-1236" t="-10000" r="-464"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7FB7D2C-6A15-B8F6-EE25-318377E7C3CA}"/>
                  </a:ext>
                </a:extLst>
              </p:cNvPr>
              <p:cNvSpPr txBox="1"/>
              <p:nvPr/>
            </p:nvSpPr>
            <p:spPr>
              <a:xfrm>
                <a:off x="1356001" y="2144976"/>
                <a:ext cx="3702676" cy="1062535"/>
              </a:xfrm>
              <a:prstGeom prst="rect">
                <a:avLst/>
              </a:prstGeom>
              <a:noFill/>
            </p:spPr>
            <p:txBody>
              <a:bodyPr wrap="square" rtlCol="0">
                <a:spAutoFit/>
              </a:bodyPr>
              <a:lstStyle/>
              <a:p>
                <a:r>
                  <a:rPr lang="zh-CN" altLang="en-US" dirty="0"/>
                  <a:t>成键分子轨道和反键分子轨道；</a:t>
                </a:r>
                <a:endParaRPr lang="en-US" altLang="zh-CN" dirty="0"/>
              </a:p>
              <a:p>
                <a:r>
                  <a:rPr lang="en-US" altLang="zh-CN" dirty="0"/>
                  <a:t>HOMO</a:t>
                </a:r>
                <a:r>
                  <a:rPr lang="zh-CN" altLang="en-US" dirty="0"/>
                  <a:t>能级和</a:t>
                </a:r>
                <a:r>
                  <a:rPr lang="en-US" altLang="zh-CN" dirty="0"/>
                  <a:t>LUMO</a:t>
                </a:r>
                <a:r>
                  <a:rPr lang="zh-CN" altLang="en-US" dirty="0"/>
                  <a:t>能级；</a:t>
                </a:r>
                <a:endParaRPr lang="en-US" altLang="zh-CN" dirty="0"/>
              </a:p>
              <a:p>
                <a:r>
                  <a:rPr lang="zh-CN" altLang="en-US" dirty="0"/>
                  <a:t>键级</a:t>
                </a:r>
                <a:r>
                  <a:rPr lang="en-US" altLang="zh-CN" dirty="0"/>
                  <a:t>=</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en-US" altLang="zh-CN" dirty="0"/>
                  <a:t>[</a:t>
                </a:r>
                <a:r>
                  <a:rPr lang="zh-CN" altLang="en-US" dirty="0"/>
                  <a:t>成键电子数</a:t>
                </a:r>
                <a:r>
                  <a:rPr lang="en-US" altLang="zh-CN" dirty="0"/>
                  <a:t>-</a:t>
                </a:r>
                <a:r>
                  <a:rPr lang="zh-CN" altLang="en-US" dirty="0"/>
                  <a:t>反键电子数</a:t>
                </a:r>
                <a:r>
                  <a:rPr lang="en-US" altLang="zh-CN" dirty="0"/>
                  <a:t>]</a:t>
                </a:r>
                <a:endParaRPr lang="zh-CN" altLang="en-US" dirty="0"/>
              </a:p>
            </p:txBody>
          </p:sp>
        </mc:Choice>
        <mc:Fallback>
          <p:sp>
            <p:nvSpPr>
              <p:cNvPr id="9" name="文本框 8">
                <a:extLst>
                  <a:ext uri="{FF2B5EF4-FFF2-40B4-BE49-F238E27FC236}">
                    <a16:creationId xmlns:a16="http://schemas.microsoft.com/office/drawing/2014/main" id="{A7FB7D2C-6A15-B8F6-EE25-318377E7C3CA}"/>
                  </a:ext>
                </a:extLst>
              </p:cNvPr>
              <p:cNvSpPr txBox="1">
                <a:spLocks noRot="1" noChangeAspect="1" noMove="1" noResize="1" noEditPoints="1" noAdjustHandles="1" noChangeArrowheads="1" noChangeShapeType="1" noTextEdit="1"/>
              </p:cNvSpPr>
              <p:nvPr/>
            </p:nvSpPr>
            <p:spPr>
              <a:xfrm>
                <a:off x="1356001" y="2144976"/>
                <a:ext cx="3702676" cy="1062535"/>
              </a:xfrm>
              <a:prstGeom prst="rect">
                <a:avLst/>
              </a:prstGeom>
              <a:blipFill>
                <a:blip r:embed="rId12"/>
                <a:stretch>
                  <a:fillRect l="-1316" t="-3448" b="-5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2142CAB5-832F-99A9-16CC-31BFADBCF432}"/>
                  </a:ext>
                </a:extLst>
              </p:cNvPr>
              <p:cNvSpPr txBox="1"/>
              <p:nvPr/>
            </p:nvSpPr>
            <p:spPr>
              <a:xfrm>
                <a:off x="1356000" y="4803808"/>
                <a:ext cx="5360109" cy="928652"/>
              </a:xfrm>
              <a:prstGeom prst="rect">
                <a:avLst/>
              </a:prstGeom>
              <a:noFill/>
            </p:spPr>
            <p:txBody>
              <a:bodyPr wrap="square">
                <a:spAutoFit/>
              </a:bodyPr>
              <a:lstStyle/>
              <a:p>
                <a:r>
                  <a:rPr lang="zh-CN" altLang="en-US" dirty="0">
                    <a:highlight>
                      <a:srgbClr val="FFFF00"/>
                    </a:highlight>
                  </a:rPr>
                  <a:t>分子轨道理论的应用：</a:t>
                </a:r>
              </a:p>
              <a:p>
                <a:r>
                  <a:rPr lang="en-US" altLang="zh-CN" dirty="0"/>
                  <a:t>• </a:t>
                </a:r>
                <a:r>
                  <a:rPr lang="zh-CN" altLang="en-US" dirty="0"/>
                  <a:t>推测分子是否稳定存在：</a:t>
                </a:r>
                <a14:m>
                  <m:oMath xmlns:m="http://schemas.openxmlformats.org/officeDocument/2006/math">
                    <m:r>
                      <a:rPr lang="zh-CN" altLang="en-US" i="1" dirty="0">
                        <a:latin typeface="Cambria Math" panose="02040503050406030204" pitchFamily="18" charset="0"/>
                      </a:rPr>
                      <m:t>看</m:t>
                    </m:r>
                    <m:r>
                      <a:rPr lang="zh-CN" altLang="en-US" i="1" dirty="0" smtClean="0">
                        <a:latin typeface="Cambria Math" panose="02040503050406030204" pitchFamily="18" charset="0"/>
                      </a:rPr>
                      <m:t>键级</m:t>
                    </m:r>
                    <m:r>
                      <a:rPr lang="zh-CN" altLang="en-US" i="1" dirty="0">
                        <a:latin typeface="Cambria Math" panose="02040503050406030204" pitchFamily="18" charset="0"/>
                      </a:rPr>
                      <m:t>。</m:t>
                    </m:r>
                    <m:sSubSup>
                      <m:sSubSupPr>
                        <m:ctrlPr>
                          <a:rPr lang="en-US" altLang="zh-CN" smtClean="0">
                            <a:latin typeface="Cambria Math" panose="02040503050406030204" pitchFamily="18" charset="0"/>
                          </a:rPr>
                        </m:ctrlPr>
                      </m:sSubSupPr>
                      <m:e>
                        <m:r>
                          <m:rPr>
                            <m:sty m:val="p"/>
                          </m:rPr>
                          <a:rPr lang="en-US" altLang="zh-CN" b="0" i="0" smtClean="0">
                            <a:latin typeface="Cambria Math" panose="02040503050406030204" pitchFamily="18" charset="0"/>
                          </a:rPr>
                          <m:t>H</m:t>
                        </m:r>
                      </m:e>
                      <m:sub>
                        <m:r>
                          <a:rPr lang="en-US" altLang="zh-CN" b="0" i="0" smtClean="0">
                            <a:latin typeface="Cambria Math" panose="02040503050406030204" pitchFamily="18" charset="0"/>
                          </a:rPr>
                          <m:t>2</m:t>
                        </m:r>
                      </m:sub>
                      <m:sup>
                        <m:r>
                          <a:rPr lang="en-US" altLang="zh-CN" b="0" i="0" smtClean="0">
                            <a:latin typeface="Cambria Math" panose="02040503050406030204" pitchFamily="18" charset="0"/>
                          </a:rPr>
                          <m:t>+</m:t>
                        </m:r>
                      </m:sup>
                    </m:sSubSup>
                    <m:r>
                      <a:rPr lang="zh-CN" altLang="en-US" i="1">
                        <a:latin typeface="Cambria Math" panose="02040503050406030204" pitchFamily="18" charset="0"/>
                      </a:rPr>
                      <m:t>、</m:t>
                    </m:r>
                    <m:sSub>
                      <m:sSubPr>
                        <m:ctrlPr>
                          <a:rPr lang="en-US" altLang="zh-CN" dirty="0" smtClean="0">
                            <a:latin typeface="Cambria Math" panose="02040503050406030204" pitchFamily="18" charset="0"/>
                          </a:rPr>
                        </m:ctrlPr>
                      </m:sSubPr>
                      <m:e>
                        <m:r>
                          <m:rPr>
                            <m:sty m:val="p"/>
                          </m:rPr>
                          <a:rPr lang="en-US" altLang="zh-CN" b="0" i="0" dirty="0" smtClean="0">
                            <a:latin typeface="Cambria Math" panose="02040503050406030204" pitchFamily="18" charset="0"/>
                          </a:rPr>
                          <m:t>B</m:t>
                        </m:r>
                        <m:r>
                          <m:rPr>
                            <m:sty m:val="p"/>
                          </m:rPr>
                          <a:rPr lang="en-US" altLang="zh-CN" i="1" dirty="0">
                            <a:latin typeface="Cambria Math" panose="02040503050406030204" pitchFamily="18" charset="0"/>
                          </a:rPr>
                          <m:t>e</m:t>
                        </m:r>
                      </m:e>
                      <m:sub>
                        <m:r>
                          <a:rPr lang="en-US" altLang="zh-CN" b="0" i="0" dirty="0" smtClean="0">
                            <a:latin typeface="Cambria Math" panose="02040503050406030204" pitchFamily="18" charset="0"/>
                          </a:rPr>
                          <m:t>2</m:t>
                        </m:r>
                      </m:sub>
                    </m:sSub>
                  </m:oMath>
                </a14:m>
                <a:endParaRPr lang="zh-CN" altLang="en-US" dirty="0"/>
              </a:p>
              <a:p>
                <a:r>
                  <a:rPr lang="en-US" altLang="zh-CN" dirty="0"/>
                  <a:t>• </a:t>
                </a:r>
                <a:r>
                  <a:rPr lang="zh-CN" altLang="en-US" dirty="0"/>
                  <a:t>预言分子磁性：看是否存在未成对电子。</a:t>
                </a:r>
                <a:r>
                  <a:rPr lang="en-US" altLang="zh-CN" dirty="0"/>
                  <a:t>O</a:t>
                </a:r>
                <a:r>
                  <a:rPr lang="en-US" altLang="zh-CN" baseline="-25000" dirty="0"/>
                  <a:t>2</a:t>
                </a:r>
                <a:r>
                  <a:rPr lang="zh-CN" altLang="en-US" dirty="0"/>
                  <a:t>、</a:t>
                </a:r>
                <a14:m>
                  <m:oMath xmlns:m="http://schemas.openxmlformats.org/officeDocument/2006/math">
                    <m:sSubSup>
                      <m:sSubSupPr>
                        <m:ctrlPr>
                          <a:rPr lang="en-US" altLang="zh-CN" smtClean="0">
                            <a:latin typeface="Cambria Math" panose="02040503050406030204" pitchFamily="18" charset="0"/>
                          </a:rPr>
                        </m:ctrlPr>
                      </m:sSubSupPr>
                      <m:e>
                        <m:r>
                          <m:rPr>
                            <m:sty m:val="p"/>
                          </m:rPr>
                          <a:rPr lang="en-US" altLang="zh-CN" b="0" i="0" smtClean="0">
                            <a:latin typeface="Cambria Math" panose="02040503050406030204" pitchFamily="18" charset="0"/>
                          </a:rPr>
                          <m:t>O</m:t>
                        </m:r>
                      </m:e>
                      <m:sub>
                        <m:r>
                          <a:rPr lang="en-US" altLang="zh-CN" b="0" i="0" smtClean="0">
                            <a:latin typeface="Cambria Math" panose="02040503050406030204" pitchFamily="18" charset="0"/>
                          </a:rPr>
                          <m:t>2</m:t>
                        </m:r>
                      </m:sub>
                      <m:sup>
                        <m:r>
                          <a:rPr lang="en-US" altLang="zh-CN" b="0" i="0" smtClean="0">
                            <a:latin typeface="Cambria Math" panose="02040503050406030204" pitchFamily="18" charset="0"/>
                          </a:rPr>
                          <m:t>2−</m:t>
                        </m:r>
                      </m:sup>
                    </m:sSubSup>
                  </m:oMath>
                </a14:m>
                <a:endParaRPr lang="zh-CN" altLang="en-US" dirty="0"/>
              </a:p>
            </p:txBody>
          </p:sp>
        </mc:Choice>
        <mc:Fallback>
          <p:sp>
            <p:nvSpPr>
              <p:cNvPr id="25" name="文本框 24">
                <a:extLst>
                  <a:ext uri="{FF2B5EF4-FFF2-40B4-BE49-F238E27FC236}">
                    <a16:creationId xmlns:a16="http://schemas.microsoft.com/office/drawing/2014/main" id="{2142CAB5-832F-99A9-16CC-31BFADBCF432}"/>
                  </a:ext>
                </a:extLst>
              </p:cNvPr>
              <p:cNvSpPr txBox="1">
                <a:spLocks noRot="1" noChangeAspect="1" noMove="1" noResize="1" noEditPoints="1" noAdjustHandles="1" noChangeArrowheads="1" noChangeShapeType="1" noTextEdit="1"/>
              </p:cNvSpPr>
              <p:nvPr/>
            </p:nvSpPr>
            <p:spPr>
              <a:xfrm>
                <a:off x="1356000" y="4803808"/>
                <a:ext cx="5360109" cy="928652"/>
              </a:xfrm>
              <a:prstGeom prst="rect">
                <a:avLst/>
              </a:prstGeom>
              <a:blipFill>
                <a:blip r:embed="rId13"/>
                <a:stretch>
                  <a:fillRect l="-909" t="-3289" b="-986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1F26618-AC02-0BE1-A645-A8930D8E69D6}"/>
              </a:ext>
            </a:extLst>
          </p:cNvPr>
          <p:cNvPicPr>
            <a:picLocks noChangeAspect="1"/>
          </p:cNvPicPr>
          <p:nvPr/>
        </p:nvPicPr>
        <p:blipFill>
          <a:blip r:embed="rId14"/>
          <a:stretch>
            <a:fillRect/>
          </a:stretch>
        </p:blipFill>
        <p:spPr>
          <a:xfrm>
            <a:off x="6140132" y="703192"/>
            <a:ext cx="3876535" cy="1390112"/>
          </a:xfrm>
          <a:prstGeom prst="rect">
            <a:avLst/>
          </a:prstGeom>
        </p:spPr>
      </p:pic>
      <p:pic>
        <p:nvPicPr>
          <p:cNvPr id="6" name="图片 5">
            <a:extLst>
              <a:ext uri="{FF2B5EF4-FFF2-40B4-BE49-F238E27FC236}">
                <a16:creationId xmlns:a16="http://schemas.microsoft.com/office/drawing/2014/main" id="{B75E7072-B92C-31BD-82F5-E8F9AE34935D}"/>
              </a:ext>
            </a:extLst>
          </p:cNvPr>
          <p:cNvPicPr>
            <a:picLocks noChangeAspect="1"/>
          </p:cNvPicPr>
          <p:nvPr/>
        </p:nvPicPr>
        <p:blipFill>
          <a:blip r:embed="rId15"/>
          <a:stretch>
            <a:fillRect/>
          </a:stretch>
        </p:blipFill>
        <p:spPr>
          <a:xfrm>
            <a:off x="6167435" y="2285983"/>
            <a:ext cx="3821927" cy="1499268"/>
          </a:xfrm>
          <a:prstGeom prst="rect">
            <a:avLst/>
          </a:prstGeom>
        </p:spPr>
      </p:pic>
      <p:sp>
        <p:nvSpPr>
          <p:cNvPr id="8" name="文本框 7">
            <a:extLst>
              <a:ext uri="{FF2B5EF4-FFF2-40B4-BE49-F238E27FC236}">
                <a16:creationId xmlns:a16="http://schemas.microsoft.com/office/drawing/2014/main" id="{3802512A-73B8-6988-C38B-2713A6DA4462}"/>
              </a:ext>
            </a:extLst>
          </p:cNvPr>
          <p:cNvSpPr txBox="1"/>
          <p:nvPr/>
        </p:nvSpPr>
        <p:spPr>
          <a:xfrm>
            <a:off x="10016667" y="1288692"/>
            <a:ext cx="1872944" cy="369332"/>
          </a:xfrm>
          <a:prstGeom prst="rect">
            <a:avLst/>
          </a:prstGeom>
          <a:noFill/>
        </p:spPr>
        <p:txBody>
          <a:bodyPr wrap="square" rtlCol="0">
            <a:spAutoFit/>
          </a:bodyPr>
          <a:lstStyle/>
          <a:p>
            <a:r>
              <a:rPr lang="zh-CN" altLang="en-US" dirty="0">
                <a:highlight>
                  <a:srgbClr val="FFFF00"/>
                </a:highlight>
              </a:rPr>
              <a:t>对于</a:t>
            </a:r>
            <a:r>
              <a:rPr lang="en-US" altLang="zh-CN" dirty="0">
                <a:highlight>
                  <a:srgbClr val="FFFF00"/>
                </a:highlight>
              </a:rPr>
              <a:t>O</a:t>
            </a:r>
            <a:r>
              <a:rPr lang="en-US" altLang="zh-CN" baseline="-25000" dirty="0">
                <a:highlight>
                  <a:srgbClr val="FFFF00"/>
                </a:highlight>
              </a:rPr>
              <a:t>2</a:t>
            </a:r>
            <a:r>
              <a:rPr lang="zh-CN" altLang="en-US" dirty="0">
                <a:highlight>
                  <a:srgbClr val="FFFF00"/>
                </a:highlight>
              </a:rPr>
              <a:t>、</a:t>
            </a:r>
            <a:r>
              <a:rPr lang="en-US" altLang="zh-CN" dirty="0">
                <a:highlight>
                  <a:srgbClr val="FFFF00"/>
                </a:highlight>
              </a:rPr>
              <a:t>F</a:t>
            </a:r>
            <a:r>
              <a:rPr lang="en-US" altLang="zh-CN" baseline="-25000" dirty="0">
                <a:highlight>
                  <a:srgbClr val="FFFF00"/>
                </a:highlight>
              </a:rPr>
              <a:t>2</a:t>
            </a:r>
            <a:r>
              <a:rPr lang="zh-CN" altLang="en-US" dirty="0">
                <a:highlight>
                  <a:srgbClr val="FFFF00"/>
                </a:highlight>
              </a:rPr>
              <a:t>分子</a:t>
            </a:r>
          </a:p>
        </p:txBody>
      </p:sp>
      <p:sp>
        <p:nvSpPr>
          <p:cNvPr id="10" name="文本框 9">
            <a:extLst>
              <a:ext uri="{FF2B5EF4-FFF2-40B4-BE49-F238E27FC236}">
                <a16:creationId xmlns:a16="http://schemas.microsoft.com/office/drawing/2014/main" id="{88D3385A-AD94-8D08-EC99-40E84F521765}"/>
              </a:ext>
            </a:extLst>
          </p:cNvPr>
          <p:cNvSpPr txBox="1"/>
          <p:nvPr/>
        </p:nvSpPr>
        <p:spPr>
          <a:xfrm>
            <a:off x="9897270" y="2962859"/>
            <a:ext cx="2294730" cy="369332"/>
          </a:xfrm>
          <a:prstGeom prst="rect">
            <a:avLst/>
          </a:prstGeom>
          <a:noFill/>
        </p:spPr>
        <p:txBody>
          <a:bodyPr wrap="square" rtlCol="0">
            <a:spAutoFit/>
          </a:bodyPr>
          <a:lstStyle/>
          <a:p>
            <a:r>
              <a:rPr lang="zh-CN" altLang="en-US" dirty="0">
                <a:highlight>
                  <a:srgbClr val="FFFF00"/>
                </a:highlight>
              </a:rPr>
              <a:t>对于</a:t>
            </a:r>
            <a:r>
              <a:rPr lang="en-US" altLang="zh-CN" dirty="0">
                <a:highlight>
                  <a:srgbClr val="FFFF00"/>
                </a:highlight>
              </a:rPr>
              <a:t>N</a:t>
            </a:r>
            <a:r>
              <a:rPr lang="en-US" altLang="zh-CN" baseline="-25000" dirty="0">
                <a:highlight>
                  <a:srgbClr val="FFFF00"/>
                </a:highlight>
              </a:rPr>
              <a:t>2</a:t>
            </a:r>
            <a:r>
              <a:rPr lang="zh-CN" altLang="en-US" dirty="0">
                <a:highlight>
                  <a:srgbClr val="FFFF00"/>
                </a:highlight>
              </a:rPr>
              <a:t>、</a:t>
            </a:r>
            <a:r>
              <a:rPr lang="en-US" altLang="zh-CN" dirty="0">
                <a:highlight>
                  <a:srgbClr val="FFFF00"/>
                </a:highlight>
              </a:rPr>
              <a:t>C</a:t>
            </a:r>
            <a:r>
              <a:rPr lang="en-US" altLang="zh-CN" baseline="-25000" dirty="0">
                <a:highlight>
                  <a:srgbClr val="FFFF00"/>
                </a:highlight>
              </a:rPr>
              <a:t>2</a:t>
            </a:r>
            <a:r>
              <a:rPr lang="zh-CN" altLang="en-US" dirty="0">
                <a:highlight>
                  <a:srgbClr val="FFFF00"/>
                </a:highlight>
              </a:rPr>
              <a:t>、</a:t>
            </a:r>
            <a:r>
              <a:rPr lang="en-US" altLang="zh-CN" dirty="0">
                <a:highlight>
                  <a:srgbClr val="FFFF00"/>
                </a:highlight>
              </a:rPr>
              <a:t>B</a:t>
            </a:r>
            <a:r>
              <a:rPr lang="en-US" altLang="zh-CN" baseline="-25000" dirty="0">
                <a:highlight>
                  <a:srgbClr val="FFFF00"/>
                </a:highlight>
              </a:rPr>
              <a:t>2</a:t>
            </a:r>
            <a:r>
              <a:rPr lang="zh-CN" altLang="en-US" dirty="0">
                <a:highlight>
                  <a:srgbClr val="FFFF00"/>
                </a:highlight>
              </a:rPr>
              <a:t>分子</a:t>
            </a:r>
          </a:p>
        </p:txBody>
      </p:sp>
      <p:pic>
        <p:nvPicPr>
          <p:cNvPr id="15" name="图片 14">
            <a:extLst>
              <a:ext uri="{FF2B5EF4-FFF2-40B4-BE49-F238E27FC236}">
                <a16:creationId xmlns:a16="http://schemas.microsoft.com/office/drawing/2014/main" id="{17EE68C0-D93B-8865-BE40-34AF03F100A6}"/>
              </a:ext>
            </a:extLst>
          </p:cNvPr>
          <p:cNvPicPr>
            <a:picLocks noChangeAspect="1"/>
          </p:cNvPicPr>
          <p:nvPr/>
        </p:nvPicPr>
        <p:blipFill>
          <a:blip r:embed="rId16"/>
          <a:stretch>
            <a:fillRect/>
          </a:stretch>
        </p:blipFill>
        <p:spPr>
          <a:xfrm>
            <a:off x="7175476" y="3804333"/>
            <a:ext cx="4468248" cy="2986822"/>
          </a:xfrm>
          <a:prstGeom prst="rect">
            <a:avLst/>
          </a:prstGeom>
        </p:spPr>
      </p:pic>
      <p:pic>
        <p:nvPicPr>
          <p:cNvPr id="24" name="图片 23">
            <a:extLst>
              <a:ext uri="{FF2B5EF4-FFF2-40B4-BE49-F238E27FC236}">
                <a16:creationId xmlns:a16="http://schemas.microsoft.com/office/drawing/2014/main" id="{BCA2BCE0-36BF-E8FC-569F-A859F66EBC10}"/>
              </a:ext>
            </a:extLst>
          </p:cNvPr>
          <p:cNvPicPr>
            <a:picLocks noChangeAspect="1"/>
          </p:cNvPicPr>
          <p:nvPr/>
        </p:nvPicPr>
        <p:blipFill>
          <a:blip r:embed="rId17"/>
          <a:stretch>
            <a:fillRect/>
          </a:stretch>
        </p:blipFill>
        <p:spPr>
          <a:xfrm>
            <a:off x="1239824" y="3927941"/>
            <a:ext cx="4542968" cy="554332"/>
          </a:xfrm>
          <a:prstGeom prst="rect">
            <a:avLst/>
          </a:prstGeom>
        </p:spPr>
      </p:pic>
      <p:pic>
        <p:nvPicPr>
          <p:cNvPr id="28" name="图片 27">
            <a:extLst>
              <a:ext uri="{FF2B5EF4-FFF2-40B4-BE49-F238E27FC236}">
                <a16:creationId xmlns:a16="http://schemas.microsoft.com/office/drawing/2014/main" id="{180C4311-F9C9-FEC2-2D83-7A6E04D4B1B5}"/>
              </a:ext>
            </a:extLst>
          </p:cNvPr>
          <p:cNvPicPr>
            <a:picLocks noChangeAspect="1"/>
          </p:cNvPicPr>
          <p:nvPr/>
        </p:nvPicPr>
        <p:blipFill>
          <a:blip r:embed="rId18"/>
          <a:stretch>
            <a:fillRect/>
          </a:stretch>
        </p:blipFill>
        <p:spPr>
          <a:xfrm>
            <a:off x="1274423" y="3429000"/>
            <a:ext cx="5100669" cy="483188"/>
          </a:xfrm>
          <a:prstGeom prst="rect">
            <a:avLst/>
          </a:prstGeom>
        </p:spPr>
      </p:pic>
    </p:spTree>
    <p:custDataLst>
      <p:tags r:id="rId1"/>
    </p:custDataLst>
    <p:extLst>
      <p:ext uri="{BB962C8B-B14F-4D97-AF65-F5344CB8AC3E}">
        <p14:creationId xmlns:p14="http://schemas.microsoft.com/office/powerpoint/2010/main" val="2670715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1" name="文本框 200"/>
              <p:cNvSpPr txBox="1"/>
              <p:nvPr/>
            </p:nvSpPr>
            <p:spPr>
              <a:xfrm>
                <a:off x="287020" y="186055"/>
                <a:ext cx="11904980" cy="516890"/>
              </a:xfrm>
              <a:prstGeom prst="rect">
                <a:avLst/>
              </a:prstGeom>
              <a:noFill/>
            </p:spPr>
            <p:txBody>
              <a:bodyPr wrap="square" rtlCol="0" anchor="ctr" anchorCtr="0">
                <a:noAutofit/>
              </a:bodyPr>
              <a:lstStyle/>
              <a:p>
                <a:pPr algn="l"/>
                <a:r>
                  <a:rPr lang="zh-CN" altLang="en-US" sz="2400" b="1" spc="400" dirty="0">
                    <a:latin typeface="+mn-ea"/>
                    <a:sym typeface="+mn-ea"/>
                  </a:rPr>
                  <a:t>共轭分子中的离域</a:t>
                </a:r>
                <a14:m>
                  <m:oMath xmlns:m="http://schemas.openxmlformats.org/officeDocument/2006/math">
                    <m:r>
                      <a:rPr lang="zh-CN" altLang="en-US" sz="2400" b="1" i="1" spc="400" smtClean="0">
                        <a:latin typeface="Cambria Math" panose="02040503050406030204" pitchFamily="18" charset="0"/>
                        <a:sym typeface="+mn-ea"/>
                      </a:rPr>
                      <m:t>𝝅</m:t>
                    </m:r>
                  </m:oMath>
                </a14:m>
                <a:r>
                  <a:rPr lang="zh-CN" altLang="en-US" sz="2400" b="1" spc="400" dirty="0">
                    <a:solidFill>
                      <a:schemeClr val="tx1"/>
                    </a:solidFill>
                    <a:effectLst/>
                    <a:uFillTx/>
                    <a:latin typeface="+mn-ea"/>
                    <a:sym typeface="+mn-ea"/>
                  </a:rPr>
                  <a:t>键</a:t>
                </a:r>
              </a:p>
            </p:txBody>
          </p:sp>
        </mc:Choice>
        <mc:Fallback>
          <p:sp>
            <p:nvSpPr>
              <p:cNvPr id="201" name="文本框 200"/>
              <p:cNvSpPr txBox="1">
                <a:spLocks noRot="1" noChangeAspect="1" noMove="1" noResize="1" noEditPoints="1" noAdjustHandles="1" noChangeArrowheads="1" noChangeShapeType="1" noTextEdit="1"/>
              </p:cNvSpPr>
              <p:nvPr/>
            </p:nvSpPr>
            <p:spPr>
              <a:xfrm>
                <a:off x="287020" y="186055"/>
                <a:ext cx="11904980" cy="516890"/>
              </a:xfrm>
              <a:prstGeom prst="rect">
                <a:avLst/>
              </a:prstGeom>
              <a:blipFill>
                <a:blip r:embed="rId11"/>
                <a:stretch>
                  <a:fillRect l="-768" t="-4762" b="-21429"/>
                </a:stretch>
              </a:blipFill>
            </p:spPr>
            <p:txBody>
              <a:bodyPr/>
              <a:lstStyle/>
              <a:p>
                <a:r>
                  <a:rPr lang="zh-CN" altLang="en-US">
                    <a:noFill/>
                  </a:rPr>
                  <a:t> </a:t>
                </a:r>
              </a:p>
            </p:txBody>
          </p:sp>
        </mc:Fallback>
      </mc:AlternateContent>
      <p:sp>
        <p:nvSpPr>
          <p:cNvPr id="65" name="椭圆 64"/>
          <p:cNvSpPr/>
          <p:nvPr>
            <p:custDataLst>
              <p:tags r:id="rId2"/>
            </p:custDataLst>
          </p:nvPr>
        </p:nvSpPr>
        <p:spPr>
          <a:xfrm>
            <a:off x="411130" y="968375"/>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任意多边形 70"/>
          <p:cNvSpPr/>
          <p:nvPr>
            <p:custDataLst>
              <p:tags r:id="rId3"/>
            </p:custDataLst>
          </p:nvPr>
        </p:nvSpPr>
        <p:spPr>
          <a:xfrm>
            <a:off x="626395" y="1207770"/>
            <a:ext cx="361315" cy="325120"/>
          </a:xfrm>
          <a:custGeom>
            <a:avLst/>
            <a:gdLst/>
            <a:ahLst/>
            <a:cxnLst>
              <a:cxn ang="3">
                <a:pos x="hc" y="t"/>
              </a:cxn>
              <a:cxn ang="cd2">
                <a:pos x="l" y="vc"/>
              </a:cxn>
              <a:cxn ang="cd4">
                <a:pos x="hc" y="b"/>
              </a:cxn>
              <a:cxn ang="0">
                <a:pos x="r" y="vc"/>
              </a:cxn>
            </a:cxnLst>
            <a:rect l="l" t="t" r="r" b="b"/>
            <a:pathLst>
              <a:path w="6340" h="5680">
                <a:moveTo>
                  <a:pt x="1" y="910"/>
                </a:moveTo>
                <a:lnTo>
                  <a:pt x="6339" y="910"/>
                </a:lnTo>
                <a:lnTo>
                  <a:pt x="6339" y="2742"/>
                </a:lnTo>
                <a:lnTo>
                  <a:pt x="6339" y="2744"/>
                </a:lnTo>
                <a:lnTo>
                  <a:pt x="6339" y="2759"/>
                </a:lnTo>
                <a:lnTo>
                  <a:pt x="6340" y="2774"/>
                </a:lnTo>
                <a:lnTo>
                  <a:pt x="6340" y="5098"/>
                </a:lnTo>
                <a:lnTo>
                  <a:pt x="6340" y="5114"/>
                </a:lnTo>
                <a:lnTo>
                  <a:pt x="6340" y="5129"/>
                </a:lnTo>
                <a:cubicBezTo>
                  <a:pt x="6347" y="5441"/>
                  <a:pt x="6008" y="5687"/>
                  <a:pt x="5785" y="5680"/>
                </a:cubicBezTo>
                <a:lnTo>
                  <a:pt x="5772" y="5680"/>
                </a:lnTo>
                <a:lnTo>
                  <a:pt x="5758" y="5680"/>
                </a:lnTo>
                <a:lnTo>
                  <a:pt x="581" y="5680"/>
                </a:lnTo>
                <a:lnTo>
                  <a:pt x="566" y="5680"/>
                </a:lnTo>
                <a:lnTo>
                  <a:pt x="551" y="5680"/>
                </a:lnTo>
                <a:cubicBezTo>
                  <a:pt x="239" y="5687"/>
                  <a:pt x="-7" y="5348"/>
                  <a:pt x="0" y="5125"/>
                </a:cubicBezTo>
                <a:lnTo>
                  <a:pt x="0" y="5112"/>
                </a:lnTo>
                <a:lnTo>
                  <a:pt x="0" y="5098"/>
                </a:lnTo>
                <a:lnTo>
                  <a:pt x="0" y="2774"/>
                </a:lnTo>
                <a:lnTo>
                  <a:pt x="1" y="2759"/>
                </a:lnTo>
                <a:lnTo>
                  <a:pt x="1" y="2744"/>
                </a:lnTo>
                <a:lnTo>
                  <a:pt x="1" y="2742"/>
                </a:lnTo>
                <a:lnTo>
                  <a:pt x="1" y="910"/>
                </a:lnTo>
                <a:close/>
                <a:moveTo>
                  <a:pt x="637" y="1535"/>
                </a:moveTo>
                <a:lnTo>
                  <a:pt x="5702" y="1535"/>
                </a:lnTo>
                <a:lnTo>
                  <a:pt x="5702" y="5054"/>
                </a:lnTo>
                <a:lnTo>
                  <a:pt x="637" y="5054"/>
                </a:lnTo>
                <a:lnTo>
                  <a:pt x="637" y="1535"/>
                </a:lnTo>
                <a:close/>
                <a:moveTo>
                  <a:pt x="3157" y="3238"/>
                </a:moveTo>
                <a:lnTo>
                  <a:pt x="3158" y="3263"/>
                </a:lnTo>
                <a:cubicBezTo>
                  <a:pt x="3173" y="3781"/>
                  <a:pt x="2652" y="4193"/>
                  <a:pt x="2238" y="4181"/>
                </a:cubicBezTo>
                <a:lnTo>
                  <a:pt x="2215" y="4181"/>
                </a:lnTo>
                <a:lnTo>
                  <a:pt x="2190" y="4181"/>
                </a:lnTo>
                <a:cubicBezTo>
                  <a:pt x="1673" y="4196"/>
                  <a:pt x="1260" y="3675"/>
                  <a:pt x="1272" y="3261"/>
                </a:cubicBezTo>
                <a:lnTo>
                  <a:pt x="1273" y="3238"/>
                </a:lnTo>
                <a:lnTo>
                  <a:pt x="1272" y="3213"/>
                </a:lnTo>
                <a:cubicBezTo>
                  <a:pt x="1257" y="2696"/>
                  <a:pt x="1778" y="2284"/>
                  <a:pt x="2192" y="2296"/>
                </a:cubicBezTo>
                <a:lnTo>
                  <a:pt x="2215" y="2296"/>
                </a:lnTo>
                <a:lnTo>
                  <a:pt x="2215" y="3238"/>
                </a:lnTo>
                <a:lnTo>
                  <a:pt x="3157" y="3238"/>
                </a:lnTo>
                <a:close/>
                <a:moveTo>
                  <a:pt x="3481" y="2282"/>
                </a:moveTo>
                <a:lnTo>
                  <a:pt x="5067" y="2282"/>
                </a:lnTo>
                <a:lnTo>
                  <a:pt x="5067" y="2916"/>
                </a:lnTo>
                <a:lnTo>
                  <a:pt x="3481" y="2916"/>
                </a:lnTo>
                <a:lnTo>
                  <a:pt x="3481" y="2282"/>
                </a:lnTo>
                <a:close/>
                <a:moveTo>
                  <a:pt x="3481" y="3547"/>
                </a:moveTo>
                <a:lnTo>
                  <a:pt x="5067" y="3547"/>
                </a:lnTo>
                <a:lnTo>
                  <a:pt x="5067" y="4181"/>
                </a:lnTo>
                <a:lnTo>
                  <a:pt x="3481" y="4181"/>
                </a:lnTo>
                <a:lnTo>
                  <a:pt x="3481" y="3547"/>
                </a:lnTo>
                <a:close/>
                <a:moveTo>
                  <a:pt x="1" y="0"/>
                </a:moveTo>
                <a:lnTo>
                  <a:pt x="6339" y="0"/>
                </a:lnTo>
                <a:lnTo>
                  <a:pt x="6339" y="647"/>
                </a:lnTo>
                <a:lnTo>
                  <a:pt x="1" y="647"/>
                </a:lnTo>
                <a:lnTo>
                  <a:pt x="1" y="0"/>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78" name="椭圆 77"/>
          <p:cNvSpPr/>
          <p:nvPr>
            <p:custDataLst>
              <p:tags r:id="rId4"/>
            </p:custDataLst>
          </p:nvPr>
        </p:nvSpPr>
        <p:spPr>
          <a:xfrm>
            <a:off x="411130" y="3483663"/>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任意多边形 88"/>
          <p:cNvSpPr/>
          <p:nvPr>
            <p:custDataLst>
              <p:tags r:id="rId5"/>
            </p:custDataLst>
          </p:nvPr>
        </p:nvSpPr>
        <p:spPr>
          <a:xfrm>
            <a:off x="612425" y="3684958"/>
            <a:ext cx="389255" cy="389255"/>
          </a:xfrm>
          <a:custGeom>
            <a:avLst/>
            <a:gdLst/>
            <a:ahLst/>
            <a:cxnLst>
              <a:cxn ang="3">
                <a:pos x="hc" y="t"/>
              </a:cxn>
              <a:cxn ang="cd2">
                <a:pos x="l" y="vc"/>
              </a:cxn>
              <a:cxn ang="cd4">
                <a:pos x="hc" y="b"/>
              </a:cxn>
              <a:cxn ang="0">
                <a:pos x="r" y="vc"/>
              </a:cxn>
            </a:cxnLst>
            <a:rect l="l" t="t" r="r" b="b"/>
            <a:pathLst>
              <a:path w="8710" h="8710">
                <a:moveTo>
                  <a:pt x="3825" y="0"/>
                </a:moveTo>
                <a:lnTo>
                  <a:pt x="4885" y="0"/>
                </a:lnTo>
                <a:lnTo>
                  <a:pt x="4885" y="964"/>
                </a:lnTo>
                <a:cubicBezTo>
                  <a:pt x="5262" y="973"/>
                  <a:pt x="6146" y="1372"/>
                  <a:pt x="6368" y="1592"/>
                </a:cubicBezTo>
                <a:lnTo>
                  <a:pt x="7060" y="901"/>
                </a:lnTo>
                <a:lnTo>
                  <a:pt x="7809" y="1650"/>
                </a:lnTo>
                <a:lnTo>
                  <a:pt x="7112" y="2347"/>
                </a:lnTo>
                <a:cubicBezTo>
                  <a:pt x="7437" y="2729"/>
                  <a:pt x="7716" y="3528"/>
                  <a:pt x="7740" y="3825"/>
                </a:cubicBezTo>
                <a:lnTo>
                  <a:pt x="8710" y="3825"/>
                </a:lnTo>
                <a:lnTo>
                  <a:pt x="8710" y="4885"/>
                </a:lnTo>
                <a:lnTo>
                  <a:pt x="7745" y="4885"/>
                </a:lnTo>
                <a:cubicBezTo>
                  <a:pt x="7736" y="5267"/>
                  <a:pt x="7335" y="6150"/>
                  <a:pt x="7118" y="6369"/>
                </a:cubicBezTo>
                <a:lnTo>
                  <a:pt x="7809" y="7060"/>
                </a:lnTo>
                <a:lnTo>
                  <a:pt x="7060" y="7809"/>
                </a:lnTo>
                <a:lnTo>
                  <a:pt x="6364" y="7114"/>
                </a:lnTo>
                <a:cubicBezTo>
                  <a:pt x="5977" y="7442"/>
                  <a:pt x="5182" y="7719"/>
                  <a:pt x="4885" y="7743"/>
                </a:cubicBezTo>
                <a:lnTo>
                  <a:pt x="4885" y="8710"/>
                </a:lnTo>
                <a:lnTo>
                  <a:pt x="3825" y="8710"/>
                </a:lnTo>
                <a:lnTo>
                  <a:pt x="3825" y="7748"/>
                </a:lnTo>
                <a:cubicBezTo>
                  <a:pt x="3440" y="7739"/>
                  <a:pt x="2561" y="7339"/>
                  <a:pt x="2339" y="7120"/>
                </a:cubicBezTo>
                <a:lnTo>
                  <a:pt x="1650" y="7809"/>
                </a:lnTo>
                <a:lnTo>
                  <a:pt x="901" y="7060"/>
                </a:lnTo>
                <a:lnTo>
                  <a:pt x="1594" y="6366"/>
                </a:lnTo>
                <a:cubicBezTo>
                  <a:pt x="1268" y="5980"/>
                  <a:pt x="991" y="5187"/>
                  <a:pt x="966" y="4885"/>
                </a:cubicBezTo>
                <a:lnTo>
                  <a:pt x="0" y="4885"/>
                </a:lnTo>
                <a:lnTo>
                  <a:pt x="0" y="3825"/>
                </a:lnTo>
                <a:lnTo>
                  <a:pt x="961" y="3825"/>
                </a:lnTo>
                <a:cubicBezTo>
                  <a:pt x="971" y="3446"/>
                  <a:pt x="1368" y="2565"/>
                  <a:pt x="1590" y="2340"/>
                </a:cubicBezTo>
                <a:lnTo>
                  <a:pt x="901" y="1650"/>
                </a:lnTo>
                <a:lnTo>
                  <a:pt x="1650" y="901"/>
                </a:lnTo>
                <a:lnTo>
                  <a:pt x="2345" y="1596"/>
                </a:lnTo>
                <a:cubicBezTo>
                  <a:pt x="2726" y="1273"/>
                  <a:pt x="3522" y="993"/>
                  <a:pt x="3825" y="969"/>
                </a:cubicBezTo>
                <a:lnTo>
                  <a:pt x="3825" y="0"/>
                </a:lnTo>
                <a:close/>
                <a:moveTo>
                  <a:pt x="1814" y="4356"/>
                </a:moveTo>
                <a:lnTo>
                  <a:pt x="1813" y="4288"/>
                </a:lnTo>
                <a:cubicBezTo>
                  <a:pt x="1772" y="2894"/>
                  <a:pt x="3175" y="1783"/>
                  <a:pt x="4292" y="1816"/>
                </a:cubicBezTo>
                <a:lnTo>
                  <a:pt x="4353" y="1817"/>
                </a:lnTo>
                <a:lnTo>
                  <a:pt x="4421" y="1816"/>
                </a:lnTo>
                <a:cubicBezTo>
                  <a:pt x="5815" y="1775"/>
                  <a:pt x="6926" y="3178"/>
                  <a:pt x="6893" y="4295"/>
                </a:cubicBezTo>
                <a:lnTo>
                  <a:pt x="6892" y="4356"/>
                </a:lnTo>
                <a:lnTo>
                  <a:pt x="6894" y="4424"/>
                </a:lnTo>
                <a:cubicBezTo>
                  <a:pt x="6935" y="5818"/>
                  <a:pt x="5531" y="6929"/>
                  <a:pt x="4414" y="6896"/>
                </a:cubicBezTo>
                <a:lnTo>
                  <a:pt x="4353" y="6895"/>
                </a:lnTo>
                <a:lnTo>
                  <a:pt x="4285" y="6897"/>
                </a:lnTo>
                <a:cubicBezTo>
                  <a:pt x="2891" y="6938"/>
                  <a:pt x="1780" y="5534"/>
                  <a:pt x="1813" y="4417"/>
                </a:cubicBezTo>
                <a:lnTo>
                  <a:pt x="1814" y="43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mn-ea"/>
            </a:endParaRPr>
          </a:p>
        </p:txBody>
      </p:sp>
      <p:sp>
        <p:nvSpPr>
          <p:cNvPr id="83" name="椭圆 82"/>
          <p:cNvSpPr/>
          <p:nvPr>
            <p:custDataLst>
              <p:tags r:id="rId6"/>
            </p:custDataLst>
          </p:nvPr>
        </p:nvSpPr>
        <p:spPr>
          <a:xfrm>
            <a:off x="411130" y="4854702"/>
            <a:ext cx="791845" cy="79184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任意多边形 89"/>
          <p:cNvSpPr/>
          <p:nvPr>
            <p:custDataLst>
              <p:tags r:id="rId7"/>
            </p:custDataLst>
          </p:nvPr>
        </p:nvSpPr>
        <p:spPr>
          <a:xfrm>
            <a:off x="644175" y="5115687"/>
            <a:ext cx="324485" cy="30543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299" h="3096">
                <a:moveTo>
                  <a:pt x="0" y="425"/>
                </a:moveTo>
                <a:lnTo>
                  <a:pt x="0" y="413"/>
                </a:lnTo>
                <a:lnTo>
                  <a:pt x="0" y="402"/>
                </a:lnTo>
                <a:cubicBezTo>
                  <a:pt x="-5" y="174"/>
                  <a:pt x="242" y="-5"/>
                  <a:pt x="405" y="0"/>
                </a:cubicBezTo>
                <a:lnTo>
                  <a:pt x="414" y="0"/>
                </a:lnTo>
                <a:lnTo>
                  <a:pt x="425" y="0"/>
                </a:lnTo>
                <a:lnTo>
                  <a:pt x="2874" y="0"/>
                </a:lnTo>
                <a:lnTo>
                  <a:pt x="2886" y="0"/>
                </a:lnTo>
                <a:lnTo>
                  <a:pt x="2897" y="0"/>
                </a:lnTo>
                <a:cubicBezTo>
                  <a:pt x="3125" y="-5"/>
                  <a:pt x="3304" y="242"/>
                  <a:pt x="3299" y="405"/>
                </a:cubicBezTo>
                <a:lnTo>
                  <a:pt x="3299" y="414"/>
                </a:lnTo>
                <a:lnTo>
                  <a:pt x="3299" y="425"/>
                </a:lnTo>
                <a:lnTo>
                  <a:pt x="3299" y="2121"/>
                </a:lnTo>
                <a:lnTo>
                  <a:pt x="3299" y="2133"/>
                </a:lnTo>
                <a:lnTo>
                  <a:pt x="3299" y="2144"/>
                </a:lnTo>
                <a:cubicBezTo>
                  <a:pt x="3304" y="2372"/>
                  <a:pt x="3056" y="2551"/>
                  <a:pt x="2894" y="2546"/>
                </a:cubicBezTo>
                <a:lnTo>
                  <a:pt x="2885" y="2546"/>
                </a:lnTo>
                <a:lnTo>
                  <a:pt x="2874" y="2546"/>
                </a:lnTo>
                <a:lnTo>
                  <a:pt x="2311" y="2546"/>
                </a:lnTo>
                <a:cubicBezTo>
                  <a:pt x="2312" y="2546"/>
                  <a:pt x="2293" y="2563"/>
                  <a:pt x="2298" y="2558"/>
                </a:cubicBezTo>
                <a:lnTo>
                  <a:pt x="1824" y="3032"/>
                </a:lnTo>
                <a:lnTo>
                  <a:pt x="1824" y="3032"/>
                </a:lnTo>
                <a:cubicBezTo>
                  <a:pt x="1795" y="3071"/>
                  <a:pt x="1727" y="3098"/>
                  <a:pt x="1681" y="3096"/>
                </a:cubicBezTo>
                <a:cubicBezTo>
                  <a:pt x="1670" y="3096"/>
                  <a:pt x="1644" y="3093"/>
                  <a:pt x="1647" y="3093"/>
                </a:cubicBezTo>
                <a:cubicBezTo>
                  <a:pt x="1640" y="3094"/>
                  <a:pt x="1620" y="3096"/>
                  <a:pt x="1617" y="3096"/>
                </a:cubicBezTo>
                <a:cubicBezTo>
                  <a:pt x="1583" y="3097"/>
                  <a:pt x="1544" y="3085"/>
                  <a:pt x="1524" y="3072"/>
                </a:cubicBezTo>
                <a:lnTo>
                  <a:pt x="1518" y="3078"/>
                </a:lnTo>
                <a:lnTo>
                  <a:pt x="999" y="2558"/>
                </a:lnTo>
                <a:lnTo>
                  <a:pt x="999" y="2558"/>
                </a:lnTo>
                <a:lnTo>
                  <a:pt x="997" y="2557"/>
                </a:lnTo>
                <a:lnTo>
                  <a:pt x="994" y="2554"/>
                </a:lnTo>
                <a:lnTo>
                  <a:pt x="990" y="2550"/>
                </a:lnTo>
                <a:lnTo>
                  <a:pt x="986" y="2547"/>
                </a:lnTo>
                <a:lnTo>
                  <a:pt x="985" y="2546"/>
                </a:lnTo>
                <a:lnTo>
                  <a:pt x="425" y="2546"/>
                </a:lnTo>
                <a:lnTo>
                  <a:pt x="413" y="2546"/>
                </a:lnTo>
                <a:lnTo>
                  <a:pt x="402" y="2546"/>
                </a:lnTo>
                <a:cubicBezTo>
                  <a:pt x="174" y="2551"/>
                  <a:pt x="-5" y="2304"/>
                  <a:pt x="0" y="2141"/>
                </a:cubicBezTo>
                <a:lnTo>
                  <a:pt x="0" y="2132"/>
                </a:lnTo>
                <a:lnTo>
                  <a:pt x="0" y="2121"/>
                </a:lnTo>
                <a:lnTo>
                  <a:pt x="0" y="425"/>
                </a:lnTo>
                <a:close/>
                <a:moveTo>
                  <a:pt x="2198" y="2226"/>
                </a:moveTo>
                <a:lnTo>
                  <a:pt x="2198" y="2222"/>
                </a:lnTo>
                <a:lnTo>
                  <a:pt x="2809" y="2222"/>
                </a:lnTo>
                <a:lnTo>
                  <a:pt x="2813" y="2222"/>
                </a:lnTo>
                <a:lnTo>
                  <a:pt x="2817" y="2222"/>
                </a:lnTo>
                <a:cubicBezTo>
                  <a:pt x="2901" y="2225"/>
                  <a:pt x="2984" y="2132"/>
                  <a:pt x="2981" y="2058"/>
                </a:cubicBezTo>
                <a:lnTo>
                  <a:pt x="2981" y="2054"/>
                </a:lnTo>
                <a:lnTo>
                  <a:pt x="2981" y="2050"/>
                </a:lnTo>
                <a:lnTo>
                  <a:pt x="2981" y="496"/>
                </a:lnTo>
                <a:lnTo>
                  <a:pt x="2981" y="492"/>
                </a:lnTo>
                <a:lnTo>
                  <a:pt x="2981" y="488"/>
                </a:lnTo>
                <a:cubicBezTo>
                  <a:pt x="2984" y="404"/>
                  <a:pt x="2892" y="322"/>
                  <a:pt x="2818" y="324"/>
                </a:cubicBezTo>
                <a:lnTo>
                  <a:pt x="2814" y="324"/>
                </a:lnTo>
                <a:lnTo>
                  <a:pt x="2809" y="324"/>
                </a:lnTo>
                <a:lnTo>
                  <a:pt x="490" y="324"/>
                </a:lnTo>
                <a:lnTo>
                  <a:pt x="486" y="324"/>
                </a:lnTo>
                <a:lnTo>
                  <a:pt x="482" y="324"/>
                </a:lnTo>
                <a:cubicBezTo>
                  <a:pt x="398" y="321"/>
                  <a:pt x="315" y="414"/>
                  <a:pt x="318" y="488"/>
                </a:cubicBezTo>
                <a:lnTo>
                  <a:pt x="318" y="492"/>
                </a:lnTo>
                <a:lnTo>
                  <a:pt x="318" y="496"/>
                </a:lnTo>
                <a:lnTo>
                  <a:pt x="318" y="2050"/>
                </a:lnTo>
                <a:lnTo>
                  <a:pt x="318" y="2054"/>
                </a:lnTo>
                <a:lnTo>
                  <a:pt x="318" y="2058"/>
                </a:lnTo>
                <a:cubicBezTo>
                  <a:pt x="315" y="2142"/>
                  <a:pt x="407" y="2224"/>
                  <a:pt x="481" y="2222"/>
                </a:cubicBezTo>
                <a:lnTo>
                  <a:pt x="485" y="2222"/>
                </a:lnTo>
                <a:lnTo>
                  <a:pt x="490" y="2222"/>
                </a:lnTo>
                <a:lnTo>
                  <a:pt x="1101" y="2222"/>
                </a:lnTo>
                <a:lnTo>
                  <a:pt x="1101" y="2225"/>
                </a:lnTo>
                <a:cubicBezTo>
                  <a:pt x="1102" y="2225"/>
                  <a:pt x="1126" y="2223"/>
                  <a:pt x="1126" y="2224"/>
                </a:cubicBezTo>
                <a:cubicBezTo>
                  <a:pt x="1181" y="2221"/>
                  <a:pt x="1245" y="2256"/>
                  <a:pt x="1269" y="2288"/>
                </a:cubicBezTo>
                <a:lnTo>
                  <a:pt x="1269" y="2288"/>
                </a:lnTo>
                <a:lnTo>
                  <a:pt x="1648" y="2667"/>
                </a:lnTo>
                <a:lnTo>
                  <a:pt x="2073" y="2242"/>
                </a:lnTo>
                <a:lnTo>
                  <a:pt x="2079" y="2247"/>
                </a:lnTo>
                <a:cubicBezTo>
                  <a:pt x="2104" y="2231"/>
                  <a:pt x="2145" y="2223"/>
                  <a:pt x="2172" y="2224"/>
                </a:cubicBezTo>
                <a:cubicBezTo>
                  <a:pt x="2181" y="2224"/>
                  <a:pt x="2198" y="2226"/>
                  <a:pt x="2198" y="2226"/>
                </a:cubicBezTo>
                <a:close/>
                <a:moveTo>
                  <a:pt x="1192" y="707"/>
                </a:moveTo>
                <a:lnTo>
                  <a:pt x="2114" y="707"/>
                </a:lnTo>
                <a:lnTo>
                  <a:pt x="2114" y="707"/>
                </a:lnTo>
                <a:lnTo>
                  <a:pt x="2119" y="707"/>
                </a:lnTo>
                <a:lnTo>
                  <a:pt x="2124" y="707"/>
                </a:lnTo>
                <a:cubicBezTo>
                  <a:pt x="2229" y="704"/>
                  <a:pt x="2313" y="810"/>
                  <a:pt x="2310" y="894"/>
                </a:cubicBezTo>
                <a:lnTo>
                  <a:pt x="2310" y="899"/>
                </a:lnTo>
                <a:lnTo>
                  <a:pt x="2310" y="904"/>
                </a:lnTo>
                <a:cubicBezTo>
                  <a:pt x="2313" y="1009"/>
                  <a:pt x="2208" y="1093"/>
                  <a:pt x="2124" y="1090"/>
                </a:cubicBezTo>
                <a:lnTo>
                  <a:pt x="2119" y="1090"/>
                </a:lnTo>
                <a:lnTo>
                  <a:pt x="2114" y="1090"/>
                </a:lnTo>
                <a:lnTo>
                  <a:pt x="2114" y="1090"/>
                </a:lnTo>
                <a:lnTo>
                  <a:pt x="1192" y="1090"/>
                </a:lnTo>
                <a:lnTo>
                  <a:pt x="1192" y="1090"/>
                </a:lnTo>
                <a:lnTo>
                  <a:pt x="1190" y="1090"/>
                </a:lnTo>
                <a:lnTo>
                  <a:pt x="1185" y="1090"/>
                </a:lnTo>
                <a:lnTo>
                  <a:pt x="1180" y="1090"/>
                </a:lnTo>
                <a:lnTo>
                  <a:pt x="1175" y="1090"/>
                </a:lnTo>
                <a:cubicBezTo>
                  <a:pt x="1070" y="1093"/>
                  <a:pt x="987" y="988"/>
                  <a:pt x="989" y="903"/>
                </a:cubicBezTo>
                <a:lnTo>
                  <a:pt x="989" y="899"/>
                </a:lnTo>
                <a:lnTo>
                  <a:pt x="989" y="894"/>
                </a:lnTo>
                <a:cubicBezTo>
                  <a:pt x="986" y="789"/>
                  <a:pt x="1092" y="705"/>
                  <a:pt x="1176" y="707"/>
                </a:cubicBezTo>
                <a:lnTo>
                  <a:pt x="1180" y="707"/>
                </a:lnTo>
                <a:lnTo>
                  <a:pt x="1185" y="707"/>
                </a:lnTo>
                <a:lnTo>
                  <a:pt x="1190" y="708"/>
                </a:lnTo>
                <a:lnTo>
                  <a:pt x="1192" y="708"/>
                </a:lnTo>
                <a:lnTo>
                  <a:pt x="1192" y="707"/>
                </a:lnTo>
                <a:close/>
                <a:moveTo>
                  <a:pt x="1188" y="1392"/>
                </a:moveTo>
                <a:lnTo>
                  <a:pt x="2110" y="1392"/>
                </a:lnTo>
                <a:lnTo>
                  <a:pt x="2110" y="1392"/>
                </a:lnTo>
                <a:lnTo>
                  <a:pt x="2115" y="1392"/>
                </a:lnTo>
                <a:lnTo>
                  <a:pt x="2120" y="1392"/>
                </a:lnTo>
                <a:cubicBezTo>
                  <a:pt x="2225" y="1389"/>
                  <a:pt x="2309" y="1495"/>
                  <a:pt x="2306" y="1579"/>
                </a:cubicBezTo>
                <a:lnTo>
                  <a:pt x="2306" y="1584"/>
                </a:lnTo>
                <a:lnTo>
                  <a:pt x="2306" y="1589"/>
                </a:lnTo>
                <a:cubicBezTo>
                  <a:pt x="2309" y="1694"/>
                  <a:pt x="2204" y="1778"/>
                  <a:pt x="2120" y="1775"/>
                </a:cubicBezTo>
                <a:lnTo>
                  <a:pt x="2115" y="1775"/>
                </a:lnTo>
                <a:lnTo>
                  <a:pt x="2110" y="1775"/>
                </a:lnTo>
                <a:lnTo>
                  <a:pt x="2110" y="1775"/>
                </a:lnTo>
                <a:lnTo>
                  <a:pt x="1188" y="1775"/>
                </a:lnTo>
                <a:lnTo>
                  <a:pt x="1188" y="1775"/>
                </a:lnTo>
                <a:lnTo>
                  <a:pt x="1186" y="1775"/>
                </a:lnTo>
                <a:lnTo>
                  <a:pt x="1181" y="1775"/>
                </a:lnTo>
                <a:lnTo>
                  <a:pt x="1176" y="1775"/>
                </a:lnTo>
                <a:lnTo>
                  <a:pt x="1171" y="1775"/>
                </a:lnTo>
                <a:cubicBezTo>
                  <a:pt x="1066" y="1778"/>
                  <a:pt x="983" y="1673"/>
                  <a:pt x="985" y="1588"/>
                </a:cubicBezTo>
                <a:lnTo>
                  <a:pt x="985" y="1584"/>
                </a:lnTo>
                <a:lnTo>
                  <a:pt x="985" y="1579"/>
                </a:lnTo>
                <a:cubicBezTo>
                  <a:pt x="982" y="1474"/>
                  <a:pt x="1088" y="1390"/>
                  <a:pt x="1172" y="1392"/>
                </a:cubicBezTo>
                <a:lnTo>
                  <a:pt x="1176" y="1392"/>
                </a:lnTo>
                <a:lnTo>
                  <a:pt x="1181" y="1392"/>
                </a:lnTo>
                <a:lnTo>
                  <a:pt x="1186" y="1393"/>
                </a:lnTo>
                <a:lnTo>
                  <a:pt x="1188" y="1393"/>
                </a:lnTo>
                <a:lnTo>
                  <a:pt x="1188" y="1392"/>
                </a:lnTo>
                <a:close/>
              </a:path>
            </a:pathLst>
          </a:cu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73" name="椭圆 72"/>
          <p:cNvSpPr/>
          <p:nvPr>
            <p:custDataLst>
              <p:tags r:id="rId8"/>
            </p:custDataLst>
          </p:nvPr>
        </p:nvSpPr>
        <p:spPr>
          <a:xfrm>
            <a:off x="411130" y="2243772"/>
            <a:ext cx="791845" cy="791845"/>
          </a:xfrm>
          <a:prstGeom prst="ellipse">
            <a:avLst/>
          </a:prstGeom>
          <a:solidFill>
            <a:srgbClr val="005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任意多边形 90"/>
          <p:cNvSpPr/>
          <p:nvPr>
            <p:custDataLst>
              <p:tags r:id="rId9"/>
            </p:custDataLst>
          </p:nvPr>
        </p:nvSpPr>
        <p:spPr>
          <a:xfrm>
            <a:off x="680370" y="2483167"/>
            <a:ext cx="252730" cy="3130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696" h="4550">
                <a:moveTo>
                  <a:pt x="0" y="616"/>
                </a:moveTo>
                <a:lnTo>
                  <a:pt x="0" y="600"/>
                </a:lnTo>
                <a:cubicBezTo>
                  <a:pt x="-10" y="262"/>
                  <a:pt x="331" y="-8"/>
                  <a:pt x="601" y="0"/>
                </a:cubicBezTo>
                <a:lnTo>
                  <a:pt x="616" y="0"/>
                </a:lnTo>
                <a:lnTo>
                  <a:pt x="1010" y="0"/>
                </a:lnTo>
                <a:lnTo>
                  <a:pt x="1014" y="0"/>
                </a:lnTo>
                <a:lnTo>
                  <a:pt x="1019" y="0"/>
                </a:lnTo>
                <a:lnTo>
                  <a:pt x="2677" y="0"/>
                </a:lnTo>
                <a:lnTo>
                  <a:pt x="2683" y="0"/>
                </a:lnTo>
                <a:lnTo>
                  <a:pt x="2689" y="0"/>
                </a:lnTo>
                <a:lnTo>
                  <a:pt x="2689" y="0"/>
                </a:lnTo>
                <a:lnTo>
                  <a:pt x="3080" y="0"/>
                </a:lnTo>
                <a:lnTo>
                  <a:pt x="3096" y="0"/>
                </a:lnTo>
                <a:cubicBezTo>
                  <a:pt x="3434" y="-10"/>
                  <a:pt x="3704" y="331"/>
                  <a:pt x="3696" y="601"/>
                </a:cubicBezTo>
                <a:lnTo>
                  <a:pt x="3696" y="616"/>
                </a:lnTo>
                <a:lnTo>
                  <a:pt x="3696" y="3934"/>
                </a:lnTo>
                <a:lnTo>
                  <a:pt x="3696" y="3950"/>
                </a:lnTo>
                <a:cubicBezTo>
                  <a:pt x="3706" y="4288"/>
                  <a:pt x="3365" y="4558"/>
                  <a:pt x="3095" y="4550"/>
                </a:cubicBezTo>
                <a:lnTo>
                  <a:pt x="3080" y="4550"/>
                </a:lnTo>
                <a:lnTo>
                  <a:pt x="616" y="4550"/>
                </a:lnTo>
                <a:lnTo>
                  <a:pt x="600" y="4550"/>
                </a:lnTo>
                <a:cubicBezTo>
                  <a:pt x="262" y="4560"/>
                  <a:pt x="-8" y="4219"/>
                  <a:pt x="0" y="3949"/>
                </a:cubicBezTo>
                <a:lnTo>
                  <a:pt x="0" y="3934"/>
                </a:lnTo>
                <a:lnTo>
                  <a:pt x="0" y="616"/>
                </a:lnTo>
                <a:close/>
                <a:moveTo>
                  <a:pt x="405" y="413"/>
                </a:moveTo>
                <a:lnTo>
                  <a:pt x="810" y="413"/>
                </a:lnTo>
                <a:lnTo>
                  <a:pt x="810" y="1043"/>
                </a:lnTo>
                <a:lnTo>
                  <a:pt x="810" y="1048"/>
                </a:lnTo>
                <a:cubicBezTo>
                  <a:pt x="807" y="1152"/>
                  <a:pt x="911" y="1256"/>
                  <a:pt x="1013" y="1252"/>
                </a:cubicBezTo>
                <a:lnTo>
                  <a:pt x="1019" y="1252"/>
                </a:lnTo>
                <a:lnTo>
                  <a:pt x="2677" y="1252"/>
                </a:lnTo>
                <a:lnTo>
                  <a:pt x="2682" y="1252"/>
                </a:lnTo>
                <a:cubicBezTo>
                  <a:pt x="2786" y="1256"/>
                  <a:pt x="2890" y="1151"/>
                  <a:pt x="2886" y="1049"/>
                </a:cubicBezTo>
                <a:lnTo>
                  <a:pt x="2886" y="1043"/>
                </a:lnTo>
                <a:lnTo>
                  <a:pt x="2886" y="413"/>
                </a:lnTo>
                <a:lnTo>
                  <a:pt x="3291" y="413"/>
                </a:lnTo>
                <a:lnTo>
                  <a:pt x="3291" y="4137"/>
                </a:lnTo>
                <a:lnTo>
                  <a:pt x="405" y="4137"/>
                </a:lnTo>
                <a:lnTo>
                  <a:pt x="405" y="413"/>
                </a:lnTo>
                <a:close/>
                <a:moveTo>
                  <a:pt x="1149" y="413"/>
                </a:moveTo>
                <a:lnTo>
                  <a:pt x="2548" y="413"/>
                </a:lnTo>
                <a:lnTo>
                  <a:pt x="2548" y="979"/>
                </a:lnTo>
                <a:lnTo>
                  <a:pt x="1149" y="979"/>
                </a:lnTo>
                <a:lnTo>
                  <a:pt x="1149" y="413"/>
                </a:lnTo>
                <a:close/>
                <a:moveTo>
                  <a:pt x="876" y="1750"/>
                </a:moveTo>
                <a:lnTo>
                  <a:pt x="2887" y="1750"/>
                </a:lnTo>
                <a:lnTo>
                  <a:pt x="2887" y="1752"/>
                </a:lnTo>
                <a:cubicBezTo>
                  <a:pt x="2977" y="1760"/>
                  <a:pt x="3055" y="1854"/>
                  <a:pt x="3051" y="1942"/>
                </a:cubicBezTo>
                <a:cubicBezTo>
                  <a:pt x="3056" y="2040"/>
                  <a:pt x="2967" y="2123"/>
                  <a:pt x="2887" y="2131"/>
                </a:cubicBezTo>
                <a:lnTo>
                  <a:pt x="2887" y="2133"/>
                </a:lnTo>
                <a:lnTo>
                  <a:pt x="876" y="2133"/>
                </a:lnTo>
                <a:lnTo>
                  <a:pt x="876" y="2133"/>
                </a:lnTo>
                <a:lnTo>
                  <a:pt x="874" y="2133"/>
                </a:lnTo>
                <a:lnTo>
                  <a:pt x="869" y="2133"/>
                </a:lnTo>
                <a:lnTo>
                  <a:pt x="864" y="2133"/>
                </a:lnTo>
                <a:cubicBezTo>
                  <a:pt x="757" y="2137"/>
                  <a:pt x="671" y="2038"/>
                  <a:pt x="673" y="1942"/>
                </a:cubicBezTo>
                <a:cubicBezTo>
                  <a:pt x="670" y="1834"/>
                  <a:pt x="768" y="1748"/>
                  <a:pt x="864" y="1750"/>
                </a:cubicBezTo>
                <a:lnTo>
                  <a:pt x="869" y="1750"/>
                </a:lnTo>
                <a:lnTo>
                  <a:pt x="874" y="1751"/>
                </a:lnTo>
                <a:lnTo>
                  <a:pt x="876" y="1751"/>
                </a:lnTo>
                <a:lnTo>
                  <a:pt x="876" y="1750"/>
                </a:lnTo>
                <a:close/>
                <a:moveTo>
                  <a:pt x="876" y="2384"/>
                </a:moveTo>
                <a:lnTo>
                  <a:pt x="2887" y="2384"/>
                </a:lnTo>
                <a:lnTo>
                  <a:pt x="2887" y="2386"/>
                </a:lnTo>
                <a:cubicBezTo>
                  <a:pt x="2977" y="2394"/>
                  <a:pt x="3055" y="2488"/>
                  <a:pt x="3051" y="2576"/>
                </a:cubicBezTo>
                <a:cubicBezTo>
                  <a:pt x="3056" y="2674"/>
                  <a:pt x="2967" y="2757"/>
                  <a:pt x="2887" y="2765"/>
                </a:cubicBezTo>
                <a:lnTo>
                  <a:pt x="2887" y="2767"/>
                </a:lnTo>
                <a:lnTo>
                  <a:pt x="876" y="2767"/>
                </a:lnTo>
                <a:lnTo>
                  <a:pt x="876" y="2767"/>
                </a:lnTo>
                <a:lnTo>
                  <a:pt x="874" y="2767"/>
                </a:lnTo>
                <a:lnTo>
                  <a:pt x="869" y="2767"/>
                </a:lnTo>
                <a:lnTo>
                  <a:pt x="864" y="2767"/>
                </a:lnTo>
                <a:cubicBezTo>
                  <a:pt x="757" y="2771"/>
                  <a:pt x="671" y="2672"/>
                  <a:pt x="673" y="2576"/>
                </a:cubicBezTo>
                <a:cubicBezTo>
                  <a:pt x="670" y="2468"/>
                  <a:pt x="768" y="2382"/>
                  <a:pt x="864" y="2384"/>
                </a:cubicBezTo>
                <a:lnTo>
                  <a:pt x="869" y="2384"/>
                </a:lnTo>
                <a:lnTo>
                  <a:pt x="874" y="2385"/>
                </a:lnTo>
                <a:lnTo>
                  <a:pt x="876" y="2385"/>
                </a:lnTo>
                <a:lnTo>
                  <a:pt x="876" y="2384"/>
                </a:lnTo>
                <a:close/>
                <a:moveTo>
                  <a:pt x="877" y="3055"/>
                </a:moveTo>
                <a:lnTo>
                  <a:pt x="2039" y="3055"/>
                </a:lnTo>
                <a:lnTo>
                  <a:pt x="2039" y="3056"/>
                </a:lnTo>
                <a:lnTo>
                  <a:pt x="2043" y="3056"/>
                </a:lnTo>
                <a:lnTo>
                  <a:pt x="2048" y="3055"/>
                </a:lnTo>
                <a:lnTo>
                  <a:pt x="2053" y="3055"/>
                </a:lnTo>
                <a:lnTo>
                  <a:pt x="2058" y="3055"/>
                </a:lnTo>
                <a:cubicBezTo>
                  <a:pt x="2163" y="3052"/>
                  <a:pt x="2247" y="3158"/>
                  <a:pt x="2244" y="3242"/>
                </a:cubicBezTo>
                <a:lnTo>
                  <a:pt x="2244" y="3247"/>
                </a:lnTo>
                <a:lnTo>
                  <a:pt x="2244" y="3252"/>
                </a:lnTo>
                <a:cubicBezTo>
                  <a:pt x="2247" y="3357"/>
                  <a:pt x="2142" y="3441"/>
                  <a:pt x="2058" y="3438"/>
                </a:cubicBezTo>
                <a:lnTo>
                  <a:pt x="2053" y="3438"/>
                </a:lnTo>
                <a:lnTo>
                  <a:pt x="2048" y="3438"/>
                </a:lnTo>
                <a:lnTo>
                  <a:pt x="2043" y="3438"/>
                </a:lnTo>
                <a:lnTo>
                  <a:pt x="2039" y="3438"/>
                </a:lnTo>
                <a:lnTo>
                  <a:pt x="2039" y="3438"/>
                </a:lnTo>
                <a:lnTo>
                  <a:pt x="877" y="3438"/>
                </a:lnTo>
                <a:lnTo>
                  <a:pt x="877" y="3438"/>
                </a:lnTo>
                <a:lnTo>
                  <a:pt x="875" y="3438"/>
                </a:lnTo>
                <a:lnTo>
                  <a:pt x="870" y="3438"/>
                </a:lnTo>
                <a:lnTo>
                  <a:pt x="865" y="3438"/>
                </a:lnTo>
                <a:lnTo>
                  <a:pt x="860" y="3438"/>
                </a:lnTo>
                <a:cubicBezTo>
                  <a:pt x="755" y="3441"/>
                  <a:pt x="672" y="3335"/>
                  <a:pt x="674" y="3251"/>
                </a:cubicBezTo>
                <a:lnTo>
                  <a:pt x="674" y="3247"/>
                </a:lnTo>
                <a:lnTo>
                  <a:pt x="674" y="3242"/>
                </a:lnTo>
                <a:cubicBezTo>
                  <a:pt x="671" y="3136"/>
                  <a:pt x="777" y="3053"/>
                  <a:pt x="861" y="3055"/>
                </a:cubicBezTo>
                <a:lnTo>
                  <a:pt x="865" y="3055"/>
                </a:lnTo>
                <a:lnTo>
                  <a:pt x="870" y="3055"/>
                </a:lnTo>
                <a:lnTo>
                  <a:pt x="875" y="3056"/>
                </a:lnTo>
                <a:lnTo>
                  <a:pt x="877" y="3056"/>
                </a:lnTo>
                <a:lnTo>
                  <a:pt x="877" y="30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sp>
        <p:nvSpPr>
          <p:cNvPr id="2" name="矩形 1"/>
          <p:cNvSpPr/>
          <p:nvPr/>
        </p:nvSpPr>
        <p:spPr>
          <a:xfrm>
            <a:off x="0" y="186055"/>
            <a:ext cx="287020" cy="521335"/>
          </a:xfrm>
          <a:prstGeom prst="rect">
            <a:avLst/>
          </a:prstGeom>
          <a:solidFill>
            <a:srgbClr val="00467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n-ea"/>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FF2D7EA-258F-C7F1-E6CD-D99436202192}"/>
                  </a:ext>
                </a:extLst>
              </p:cNvPr>
              <p:cNvSpPr txBox="1"/>
              <p:nvPr/>
            </p:nvSpPr>
            <p:spPr>
              <a:xfrm>
                <a:off x="1356000" y="1041131"/>
                <a:ext cx="6337569" cy="646331"/>
              </a:xfrm>
              <a:prstGeom prst="rect">
                <a:avLst/>
              </a:prstGeom>
              <a:noFill/>
            </p:spPr>
            <p:txBody>
              <a:bodyPr wrap="square">
                <a:spAutoFit/>
              </a:bodyPr>
              <a:lstStyle/>
              <a:p>
                <a:r>
                  <a:rPr lang="zh-CN" altLang="en-US" dirty="0"/>
                  <a:t>多个原子上相互平行的 </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轨道连贯重叠 在一起构成一个整体，</a:t>
                </a:r>
              </a:p>
              <a:p>
                <a:r>
                  <a:rPr lang="zh-CN" altLang="en-US" dirty="0"/>
                  <a:t>而 </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电子在这个 整体内运动所形成的键。</a:t>
                </a:r>
                <a:endParaRPr lang="zh-CN" altLang="en-US" dirty="0">
                  <a:highlight>
                    <a:srgbClr val="FFFF00"/>
                  </a:highlight>
                </a:endParaRPr>
              </a:p>
            </p:txBody>
          </p:sp>
        </mc:Choice>
        <mc:Fallback>
          <p:sp>
            <p:nvSpPr>
              <p:cNvPr id="7" name="文本框 6">
                <a:extLst>
                  <a:ext uri="{FF2B5EF4-FFF2-40B4-BE49-F238E27FC236}">
                    <a16:creationId xmlns:a16="http://schemas.microsoft.com/office/drawing/2014/main" id="{8FF2D7EA-258F-C7F1-E6CD-D99436202192}"/>
                  </a:ext>
                </a:extLst>
              </p:cNvPr>
              <p:cNvSpPr txBox="1">
                <a:spLocks noRot="1" noChangeAspect="1" noMove="1" noResize="1" noEditPoints="1" noAdjustHandles="1" noChangeArrowheads="1" noChangeShapeType="1" noTextEdit="1"/>
              </p:cNvSpPr>
              <p:nvPr/>
            </p:nvSpPr>
            <p:spPr>
              <a:xfrm>
                <a:off x="1356000" y="1041131"/>
                <a:ext cx="6337569" cy="646331"/>
              </a:xfrm>
              <a:prstGeom prst="rect">
                <a:avLst/>
              </a:prstGeom>
              <a:blipFill>
                <a:blip r:embed="rId12"/>
                <a:stretch>
                  <a:fillRect l="-769" t="-5660" r="-4327" b="-14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7FB7D2C-6A15-B8F6-EE25-318377E7C3CA}"/>
                  </a:ext>
                </a:extLst>
              </p:cNvPr>
              <p:cNvSpPr txBox="1"/>
              <p:nvPr/>
            </p:nvSpPr>
            <p:spPr>
              <a:xfrm>
                <a:off x="1356001" y="2144976"/>
                <a:ext cx="5252904" cy="923330"/>
              </a:xfrm>
              <a:prstGeom prst="rect">
                <a:avLst/>
              </a:prstGeom>
              <a:noFill/>
            </p:spPr>
            <p:txBody>
              <a:bodyPr wrap="square" rtlCol="0">
                <a:spAutoFit/>
              </a:bodyPr>
              <a:lstStyle/>
              <a:p>
                <a:r>
                  <a:rPr lang="zh-CN" altLang="en-US" dirty="0"/>
                  <a:t>● 参与成键的原子应在</a:t>
                </a:r>
                <a:r>
                  <a:rPr lang="zh-CN" altLang="en-US" dirty="0">
                    <a:highlight>
                      <a:srgbClr val="FFFF00"/>
                    </a:highlight>
                  </a:rPr>
                  <a:t>一个平面上</a:t>
                </a:r>
                <a:r>
                  <a:rPr lang="zh-CN" altLang="en-US" dirty="0"/>
                  <a:t>，而且每个原子都能提供</a:t>
                </a:r>
                <a:r>
                  <a:rPr lang="en-US" altLang="zh-CN" dirty="0"/>
                  <a:t>1</a:t>
                </a:r>
                <a:r>
                  <a:rPr lang="zh-CN" altLang="en-US" dirty="0"/>
                  <a:t>个相互平行的</a:t>
                </a:r>
                <a14:m>
                  <m:oMath xmlns:m="http://schemas.openxmlformats.org/officeDocument/2006/math">
                    <m:r>
                      <a:rPr lang="en-US" altLang="zh-CN" i="1" dirty="0" smtClean="0">
                        <a:latin typeface="Cambria Math" panose="02040503050406030204" pitchFamily="18" charset="0"/>
                      </a:rPr>
                      <m:t>𝑝</m:t>
                    </m:r>
                  </m:oMath>
                </a14:m>
                <a:r>
                  <a:rPr lang="zh-CN" altLang="en-US" dirty="0"/>
                  <a:t>轨道；</a:t>
                </a:r>
              </a:p>
              <a:p>
                <a:r>
                  <a:rPr lang="zh-CN" altLang="en-US" dirty="0"/>
                  <a:t>● </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&lt;2</m:t>
                    </m:r>
                    <m:r>
                      <a:rPr lang="en-US" altLang="zh-CN" i="1" dirty="0" smtClean="0">
                        <a:latin typeface="Cambria Math" panose="02040503050406030204" pitchFamily="18" charset="0"/>
                      </a:rPr>
                      <m:t>𝑚</m:t>
                    </m:r>
                  </m:oMath>
                </a14:m>
                <a:endParaRPr lang="zh-CN" altLang="en-US" dirty="0"/>
              </a:p>
            </p:txBody>
          </p:sp>
        </mc:Choice>
        <mc:Fallback>
          <p:sp>
            <p:nvSpPr>
              <p:cNvPr id="9" name="文本框 8">
                <a:extLst>
                  <a:ext uri="{FF2B5EF4-FFF2-40B4-BE49-F238E27FC236}">
                    <a16:creationId xmlns:a16="http://schemas.microsoft.com/office/drawing/2014/main" id="{A7FB7D2C-6A15-B8F6-EE25-318377E7C3CA}"/>
                  </a:ext>
                </a:extLst>
              </p:cNvPr>
              <p:cNvSpPr txBox="1">
                <a:spLocks noRot="1" noChangeAspect="1" noMove="1" noResize="1" noEditPoints="1" noAdjustHandles="1" noChangeArrowheads="1" noChangeShapeType="1" noTextEdit="1"/>
              </p:cNvSpPr>
              <p:nvPr/>
            </p:nvSpPr>
            <p:spPr>
              <a:xfrm>
                <a:off x="1356001" y="2144976"/>
                <a:ext cx="5252904" cy="923330"/>
              </a:xfrm>
              <a:prstGeom prst="rect">
                <a:avLst/>
              </a:prstGeom>
              <a:blipFill>
                <a:blip r:embed="rId13"/>
                <a:stretch>
                  <a:fillRect l="-928" t="-3974" r="-232" b="-9934"/>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2142CAB5-832F-99A9-16CC-31BFADBCF432}"/>
              </a:ext>
            </a:extLst>
          </p:cNvPr>
          <p:cNvSpPr txBox="1"/>
          <p:nvPr/>
        </p:nvSpPr>
        <p:spPr>
          <a:xfrm>
            <a:off x="1404270" y="3483663"/>
            <a:ext cx="5360109" cy="1200329"/>
          </a:xfrm>
          <a:prstGeom prst="rect">
            <a:avLst/>
          </a:prstGeom>
          <a:noFill/>
        </p:spPr>
        <p:txBody>
          <a:bodyPr wrap="square">
            <a:spAutoFit/>
          </a:bodyPr>
          <a:lstStyle/>
          <a:p>
            <a:r>
              <a:rPr lang="zh-CN" altLang="en-US" dirty="0"/>
              <a:t>共轭分子：</a:t>
            </a:r>
            <a:endParaRPr lang="en-US" altLang="zh-CN" dirty="0"/>
          </a:p>
          <a:p>
            <a:r>
              <a:rPr lang="zh-CN" altLang="en-US" dirty="0"/>
              <a:t>（</a:t>
            </a:r>
            <a:r>
              <a:rPr lang="en-US" altLang="zh-CN" dirty="0"/>
              <a:t>1</a:t>
            </a:r>
            <a:r>
              <a:rPr lang="zh-CN" altLang="en-US" dirty="0"/>
              <a:t>）参加形成离域</a:t>
            </a:r>
            <a:r>
              <a:rPr lang="en-US" altLang="zh-CN" dirty="0"/>
              <a:t>π</a:t>
            </a:r>
            <a:r>
              <a:rPr lang="zh-CN" altLang="en-US" dirty="0"/>
              <a:t>键的原子区域共平面。</a:t>
            </a:r>
          </a:p>
          <a:p>
            <a:r>
              <a:rPr lang="zh-CN" altLang="en-US" dirty="0"/>
              <a:t>（</a:t>
            </a:r>
            <a:r>
              <a:rPr lang="en-US" altLang="zh-CN" dirty="0"/>
              <a:t>2</a:t>
            </a:r>
            <a:r>
              <a:rPr lang="zh-CN" altLang="en-US" dirty="0"/>
              <a:t>）键长均匀化。</a:t>
            </a:r>
          </a:p>
          <a:p>
            <a:r>
              <a:rPr lang="zh-CN" altLang="en-US" dirty="0"/>
              <a:t>（</a:t>
            </a:r>
            <a:r>
              <a:rPr lang="en-US" altLang="zh-CN" dirty="0"/>
              <a:t>3</a:t>
            </a:r>
            <a:r>
              <a:rPr lang="zh-CN" altLang="en-US" dirty="0"/>
              <a:t>）具有特定的化学性能。（共轭效应）</a:t>
            </a:r>
          </a:p>
        </p:txBody>
      </p:sp>
      <p:pic>
        <p:nvPicPr>
          <p:cNvPr id="5" name="图片 4">
            <a:extLst>
              <a:ext uri="{FF2B5EF4-FFF2-40B4-BE49-F238E27FC236}">
                <a16:creationId xmlns:a16="http://schemas.microsoft.com/office/drawing/2014/main" id="{78302FD3-268C-76E0-8FFE-61100253E760}"/>
              </a:ext>
            </a:extLst>
          </p:cNvPr>
          <p:cNvPicPr>
            <a:picLocks noChangeAspect="1"/>
          </p:cNvPicPr>
          <p:nvPr/>
        </p:nvPicPr>
        <p:blipFill>
          <a:blip r:embed="rId14"/>
          <a:stretch>
            <a:fillRect/>
          </a:stretch>
        </p:blipFill>
        <p:spPr>
          <a:xfrm>
            <a:off x="8755749" y="702945"/>
            <a:ext cx="1645923" cy="1166528"/>
          </a:xfrm>
          <a:prstGeom prst="rect">
            <a:avLst/>
          </a:prstGeom>
        </p:spPr>
      </p:pic>
      <p:sp>
        <p:nvSpPr>
          <p:cNvPr id="11" name="箭头: 下 10">
            <a:extLst>
              <a:ext uri="{FF2B5EF4-FFF2-40B4-BE49-F238E27FC236}">
                <a16:creationId xmlns:a16="http://schemas.microsoft.com/office/drawing/2014/main" id="{6A0810B4-008A-FBE7-D91A-278A2AAFF832}"/>
              </a:ext>
            </a:extLst>
          </p:cNvPr>
          <p:cNvSpPr/>
          <p:nvPr/>
        </p:nvSpPr>
        <p:spPr>
          <a:xfrm>
            <a:off x="9294931" y="1759685"/>
            <a:ext cx="283779" cy="554158"/>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FD3BAA8-216D-D0B1-527C-27AF8AC93F8D}"/>
              </a:ext>
            </a:extLst>
          </p:cNvPr>
          <p:cNvSpPr txBox="1"/>
          <p:nvPr/>
        </p:nvSpPr>
        <p:spPr>
          <a:xfrm>
            <a:off x="8456622" y="2473056"/>
            <a:ext cx="2024293" cy="646331"/>
          </a:xfrm>
          <a:prstGeom prst="rect">
            <a:avLst/>
          </a:prstGeom>
          <a:noFill/>
        </p:spPr>
        <p:txBody>
          <a:bodyPr wrap="square" rtlCol="0">
            <a:spAutoFit/>
          </a:bodyPr>
          <a:lstStyle/>
          <a:p>
            <a:r>
              <a:rPr lang="zh-CN" altLang="en-US" dirty="0"/>
              <a:t>增加分子稳定性；</a:t>
            </a:r>
            <a:endParaRPr lang="en-US" altLang="zh-CN" dirty="0"/>
          </a:p>
          <a:p>
            <a:r>
              <a:rPr lang="zh-CN" altLang="en-US" dirty="0"/>
              <a:t>影响物质理化性质</a:t>
            </a:r>
          </a:p>
        </p:txBody>
      </p:sp>
      <p:pic>
        <p:nvPicPr>
          <p:cNvPr id="16" name="图片 15">
            <a:extLst>
              <a:ext uri="{FF2B5EF4-FFF2-40B4-BE49-F238E27FC236}">
                <a16:creationId xmlns:a16="http://schemas.microsoft.com/office/drawing/2014/main" id="{0E1AB0F0-1FF3-6E2F-3EBF-5DE67C2BFA87}"/>
              </a:ext>
            </a:extLst>
          </p:cNvPr>
          <p:cNvPicPr>
            <a:picLocks noChangeAspect="1"/>
          </p:cNvPicPr>
          <p:nvPr/>
        </p:nvPicPr>
        <p:blipFill>
          <a:blip r:embed="rId15">
            <a:extLst>
              <a:ext uri="{BEBA8EAE-BF5A-486C-A8C5-ECC9F3942E4B}">
                <a14:imgProps xmlns:a14="http://schemas.microsoft.com/office/drawing/2010/main">
                  <a14:imgLayer r:embed="rId16">
                    <a14:imgEffect>
                      <a14:saturation sat="33000"/>
                    </a14:imgEffect>
                  </a14:imgLayer>
                </a14:imgProps>
              </a:ext>
            </a:extLst>
          </a:blip>
          <a:stretch>
            <a:fillRect/>
          </a:stretch>
        </p:blipFill>
        <p:spPr>
          <a:xfrm>
            <a:off x="6771235" y="3496712"/>
            <a:ext cx="5047391" cy="2785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文本框 16">
            <a:extLst>
              <a:ext uri="{FF2B5EF4-FFF2-40B4-BE49-F238E27FC236}">
                <a16:creationId xmlns:a16="http://schemas.microsoft.com/office/drawing/2014/main" id="{772A3F49-E98E-03D9-506C-98EC0503E591}"/>
              </a:ext>
            </a:extLst>
          </p:cNvPr>
          <p:cNvSpPr txBox="1"/>
          <p:nvPr/>
        </p:nvSpPr>
        <p:spPr>
          <a:xfrm>
            <a:off x="1404270" y="5038100"/>
            <a:ext cx="4639266" cy="369332"/>
          </a:xfrm>
          <a:prstGeom prst="rect">
            <a:avLst/>
          </a:prstGeom>
          <a:noFill/>
        </p:spPr>
        <p:txBody>
          <a:bodyPr wrap="square" rtlCol="0">
            <a:spAutoFit/>
          </a:bodyPr>
          <a:lstStyle/>
          <a:p>
            <a:r>
              <a:rPr lang="zh-CN" altLang="en-US" dirty="0"/>
              <a:t>等电子原理（原子数目相等、电子数目相等）</a:t>
            </a:r>
          </a:p>
        </p:txBody>
      </p:sp>
      <p:pic>
        <p:nvPicPr>
          <p:cNvPr id="19" name="图片 18">
            <a:extLst>
              <a:ext uri="{FF2B5EF4-FFF2-40B4-BE49-F238E27FC236}">
                <a16:creationId xmlns:a16="http://schemas.microsoft.com/office/drawing/2014/main" id="{8C119686-C90F-9576-B4EA-BA67F07AD80E}"/>
              </a:ext>
            </a:extLst>
          </p:cNvPr>
          <p:cNvPicPr>
            <a:picLocks noChangeAspect="1"/>
          </p:cNvPicPr>
          <p:nvPr/>
        </p:nvPicPr>
        <p:blipFill>
          <a:blip r:embed="rId17">
            <a:extLst>
              <a:ext uri="{BEBA8EAE-BF5A-486C-A8C5-ECC9F3942E4B}">
                <a14:imgProps xmlns:a14="http://schemas.microsoft.com/office/drawing/2010/main">
                  <a14:imgLayer r:embed="rId18">
                    <a14:imgEffect>
                      <a14:saturation sat="33000"/>
                    </a14:imgEffect>
                  </a14:imgLayer>
                </a14:imgProps>
              </a:ext>
            </a:extLst>
          </a:blip>
          <a:stretch>
            <a:fillRect/>
          </a:stretch>
        </p:blipFill>
        <p:spPr>
          <a:xfrm>
            <a:off x="1662819" y="5471246"/>
            <a:ext cx="3971630" cy="1089266"/>
          </a:xfrm>
          <a:prstGeom prst="rect">
            <a:avLst/>
          </a:prstGeom>
        </p:spPr>
      </p:pic>
    </p:spTree>
    <p:custDataLst>
      <p:tags r:id="rId1"/>
    </p:custDataLst>
    <p:extLst>
      <p:ext uri="{BB962C8B-B14F-4D97-AF65-F5344CB8AC3E}">
        <p14:creationId xmlns:p14="http://schemas.microsoft.com/office/powerpoint/2010/main" val="3836735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31.65,&quot;left&quot;:31.15,&quot;top&quot;:123.6,&quot;width&quot;:869.7}"/>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492.45,&quot;left&quot;:467.5,&quot;top&quot;:14.65,&quot;width&quot;:484.15}"/>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177,&quot;left&quot;:86,&quot;top&quot;:304.05,&quot;width&quot;:778.85}"/>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95.25,&quot;left&quot;:31.8,&quot;top&quot;:92.5,&quot;width&quot;:570.6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929</Words>
  <Application>Microsoft Office PowerPoint</Application>
  <PresentationFormat>宽屏</PresentationFormat>
  <Paragraphs>188</Paragraphs>
  <Slides>16</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Calibri</vt:lpstr>
      <vt:lpstr>宋体</vt:lpstr>
      <vt:lpstr>黑体</vt:lpstr>
      <vt:lpstr>汉字之美沁园春毛体</vt:lpstr>
      <vt:lpstr>Cambria Math</vt:lpstr>
      <vt:lpstr>Arial</vt:lpstr>
      <vt:lpstr>等线</vt:lpstr>
      <vt:lpstr>印品黑体</vt:lpstr>
      <vt:lpstr>Times New Roman</vt:lpstr>
      <vt:lpstr>微软雅黑</vt:lpstr>
      <vt:lpstr>Wingdings</vt:lpstr>
      <vt:lpstr>楷体</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hao xuan li</cp:lastModifiedBy>
  <cp:revision>197</cp:revision>
  <dcterms:created xsi:type="dcterms:W3CDTF">2019-06-19T02:08:00Z</dcterms:created>
  <dcterms:modified xsi:type="dcterms:W3CDTF">2025-10-29T11:41:42Z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7EA90E7B1F9F41A49CC7B346D8135361_11</vt:lpwstr>
  </property>
</Properties>
</file>